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59" r:id="rId5"/>
    <p:sldId id="270" r:id="rId6"/>
    <p:sldId id="271" r:id="rId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p:scale>
          <a:sx n="57" d="100"/>
          <a:sy n="57" d="100"/>
        </p:scale>
        <p:origin x="-84" y="-396"/>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23CEAAF3-9831-450B-8D59-2C09DB96C8FC}" type="datetimeFigureOut">
              <a:rPr lang="en-US"/>
              <a:t>11/28/2016</a:t>
            </a:fld>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2D50CD79-FC16-4410-AB61-17F26E6D3BC8}" type="datetimeFigureOut">
              <a:rPr lang="en-US"/>
              <a:t>11/28/2016</a:t>
            </a:fld>
            <a:endParaRPr/>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11/28/2016</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11/28/2016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11/28/2016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11/28/2016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11/28/2016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11/28/2016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11/28/2016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11/28/2016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11/28/2016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11/28/2016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11/28/2016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11/28/2016</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137566"/>
            <a:ext cx="9980682" cy="784744"/>
          </a:xfrm>
        </p:spPr>
        <p:txBody>
          <a:bodyPr/>
          <a:lstStyle/>
          <a:p>
            <a:r>
              <a:rPr lang="en-US" dirty="0"/>
              <a:t>Cell Phone Tower Proposal: Comparison – for discussion</a:t>
            </a:r>
          </a:p>
        </p:txBody>
      </p:sp>
      <p:graphicFrame>
        <p:nvGraphicFramePr>
          <p:cNvPr id="16" name="Content Placeholder 15"/>
          <p:cNvGraphicFramePr>
            <a:graphicFrameLocks noGrp="1"/>
          </p:cNvGraphicFramePr>
          <p:nvPr>
            <p:ph sz="half" idx="2"/>
            <p:extLst>
              <p:ext uri="{D42A27DB-BD31-4B8C-83A1-F6EECF244321}">
                <p14:modId xmlns:p14="http://schemas.microsoft.com/office/powerpoint/2010/main" val="2184890073"/>
              </p:ext>
            </p:extLst>
          </p:nvPr>
        </p:nvGraphicFramePr>
        <p:xfrm>
          <a:off x="1104900" y="1388734"/>
          <a:ext cx="8846854" cy="5160427"/>
        </p:xfrm>
        <a:graphic>
          <a:graphicData uri="http://schemas.openxmlformats.org/drawingml/2006/table">
            <a:tbl>
              <a:tblPr firstRow="1" bandRow="1">
                <a:tableStyleId>{5C22544A-7EE6-4342-B048-85BDC9FD1C3A}</a:tableStyleId>
              </a:tblPr>
              <a:tblGrid>
                <a:gridCol w="1775808">
                  <a:extLst>
                    <a:ext uri="{9D8B030D-6E8A-4147-A177-3AD203B41FA5}">
                      <a16:colId xmlns:a16="http://schemas.microsoft.com/office/drawing/2014/main" xmlns="" val="20000"/>
                    </a:ext>
                  </a:extLst>
                </a:gridCol>
                <a:gridCol w="1775808">
                  <a:extLst>
                    <a:ext uri="{9D8B030D-6E8A-4147-A177-3AD203B41FA5}">
                      <a16:colId xmlns:a16="http://schemas.microsoft.com/office/drawing/2014/main" xmlns="" val="1467609278"/>
                    </a:ext>
                  </a:extLst>
                </a:gridCol>
                <a:gridCol w="1743622">
                  <a:extLst>
                    <a:ext uri="{9D8B030D-6E8A-4147-A177-3AD203B41FA5}">
                      <a16:colId xmlns:a16="http://schemas.microsoft.com/office/drawing/2014/main" xmlns="" val="886307764"/>
                    </a:ext>
                  </a:extLst>
                </a:gridCol>
                <a:gridCol w="1743622">
                  <a:extLst>
                    <a:ext uri="{9D8B030D-6E8A-4147-A177-3AD203B41FA5}">
                      <a16:colId xmlns:a16="http://schemas.microsoft.com/office/drawing/2014/main" xmlns="" val="20001"/>
                    </a:ext>
                  </a:extLst>
                </a:gridCol>
                <a:gridCol w="1807994">
                  <a:extLst>
                    <a:ext uri="{9D8B030D-6E8A-4147-A177-3AD203B41FA5}">
                      <a16:colId xmlns:a16="http://schemas.microsoft.com/office/drawing/2014/main" xmlns="" val="20002"/>
                    </a:ext>
                  </a:extLst>
                </a:gridCol>
              </a:tblGrid>
              <a:tr h="914400">
                <a:tc>
                  <a:txBody>
                    <a:bodyPr/>
                    <a:lstStyle/>
                    <a:p>
                      <a:r>
                        <a:rPr lang="en-US" dirty="0"/>
                        <a:t>Attribute</a:t>
                      </a:r>
                      <a:endParaRPr dirty="0"/>
                    </a:p>
                  </a:txBody>
                  <a:tcPr anchor="ctr"/>
                </a:tc>
                <a:tc>
                  <a:txBody>
                    <a:bodyPr/>
                    <a:lstStyle/>
                    <a:p>
                      <a:pPr algn="ctr"/>
                      <a:r>
                        <a:rPr lang="en-US" dirty="0"/>
                        <a:t>Option 1: </a:t>
                      </a:r>
                    </a:p>
                    <a:p>
                      <a:pPr algn="ctr"/>
                      <a:r>
                        <a:rPr lang="en-US" dirty="0"/>
                        <a:t>Do Nothing</a:t>
                      </a:r>
                      <a:endParaRPr dirty="0"/>
                    </a:p>
                  </a:txBody>
                  <a:tcPr anchor="ctr"/>
                </a:tc>
                <a:tc>
                  <a:txBody>
                    <a:bodyPr/>
                    <a:lstStyle/>
                    <a:p>
                      <a:pPr algn="ctr"/>
                      <a:r>
                        <a:rPr lang="en-US" dirty="0"/>
                        <a:t>Option 2: Build</a:t>
                      </a:r>
                      <a:r>
                        <a:rPr lang="en-US" baseline="0" dirty="0"/>
                        <a:t> elsewhere</a:t>
                      </a:r>
                      <a:endParaRPr dirty="0"/>
                    </a:p>
                  </a:txBody>
                  <a:tcPr anchor="ctr"/>
                </a:tc>
                <a:tc>
                  <a:txBody>
                    <a:bodyPr/>
                    <a:lstStyle/>
                    <a:p>
                      <a:pPr algn="ctr"/>
                      <a:r>
                        <a:rPr lang="en-US" dirty="0"/>
                        <a:t>Option 3: </a:t>
                      </a:r>
                    </a:p>
                    <a:p>
                      <a:pPr algn="ctr"/>
                      <a:r>
                        <a:rPr lang="en-US" dirty="0"/>
                        <a:t>Rooftop Antenna</a:t>
                      </a:r>
                      <a:endParaRPr dirty="0"/>
                    </a:p>
                  </a:txBody>
                  <a:tcPr anchor="ctr"/>
                </a:tc>
                <a:tc>
                  <a:txBody>
                    <a:bodyPr/>
                    <a:lstStyle/>
                    <a:p>
                      <a:pPr algn="ctr"/>
                      <a:r>
                        <a:rPr lang="en-US" dirty="0"/>
                        <a:t>Option</a:t>
                      </a:r>
                      <a:r>
                        <a:rPr lang="en-US" baseline="0" dirty="0"/>
                        <a:t> 4:</a:t>
                      </a:r>
                    </a:p>
                    <a:p>
                      <a:pPr algn="ctr"/>
                      <a:r>
                        <a:rPr lang="en-US" baseline="0" dirty="0"/>
                        <a:t>Monopole Antenna</a:t>
                      </a:r>
                      <a:endParaRPr dirty="0"/>
                    </a:p>
                  </a:txBody>
                  <a:tcPr anchor="ctr"/>
                </a:tc>
                <a:extLst>
                  <a:ext uri="{0D108BD9-81ED-4DB2-BD59-A6C34878D82A}">
                    <a16:rowId xmlns:a16="http://schemas.microsoft.com/office/drawing/2014/main" xmlns="" val="10000"/>
                  </a:ext>
                </a:extLst>
              </a:tr>
              <a:tr h="1104215">
                <a:tc>
                  <a:txBody>
                    <a:bodyPr/>
                    <a:lstStyle/>
                    <a:p>
                      <a:r>
                        <a:rPr lang="en-US" sz="1600" dirty="0"/>
                        <a:t>Safety</a:t>
                      </a:r>
                    </a:p>
                    <a:p>
                      <a:r>
                        <a:rPr lang="en-US" sz="1200" dirty="0"/>
                        <a:t> (Share 9-11,</a:t>
                      </a:r>
                      <a:r>
                        <a:rPr lang="en-US" sz="1200" baseline="0" dirty="0"/>
                        <a:t> Area coverage for admin, staff, students, parents)</a:t>
                      </a:r>
                      <a:endParaRPr sz="1200" dirty="0"/>
                    </a:p>
                  </a:txBody>
                  <a:tcPr anchor="ctr"/>
                </a:tc>
                <a:tc>
                  <a:txBody>
                    <a:bodyPr/>
                    <a:lstStyle/>
                    <a:p>
                      <a:pPr algn="ctr"/>
                      <a:endParaRPr dirty="0"/>
                    </a:p>
                  </a:txBody>
                  <a:tcPr anchor="ctr"/>
                </a:tc>
                <a:tc>
                  <a:txBody>
                    <a:bodyPr/>
                    <a:lstStyle/>
                    <a:p>
                      <a:pPr algn="ctr"/>
                      <a:r>
                        <a:rPr lang="en-US" dirty="0"/>
                        <a:t>Unknown</a:t>
                      </a:r>
                      <a:endParaRPr dirty="0"/>
                    </a:p>
                  </a:txBody>
                  <a:tcPr anchor="ctr"/>
                </a:tc>
                <a:tc>
                  <a:txBody>
                    <a:bodyPr/>
                    <a:lstStyle/>
                    <a:p>
                      <a:pPr algn="ctr"/>
                      <a:endParaRPr dirty="0"/>
                    </a:p>
                  </a:txBody>
                  <a:tcPr anchor="ctr"/>
                </a:tc>
                <a:tc>
                  <a:txBody>
                    <a:bodyPr/>
                    <a:lstStyle/>
                    <a:p>
                      <a:pPr algn="ctr"/>
                      <a:endParaRPr dirty="0"/>
                    </a:p>
                  </a:txBody>
                  <a:tcPr anchor="ctr"/>
                </a:tc>
                <a:extLst>
                  <a:ext uri="{0D108BD9-81ED-4DB2-BD59-A6C34878D82A}">
                    <a16:rowId xmlns:a16="http://schemas.microsoft.com/office/drawing/2014/main" xmlns="" val="10001"/>
                  </a:ext>
                </a:extLst>
              </a:tr>
              <a:tr h="579713">
                <a:tc>
                  <a:txBody>
                    <a:bodyPr/>
                    <a:lstStyle/>
                    <a:p>
                      <a:r>
                        <a:rPr lang="en-US" sz="1600" dirty="0"/>
                        <a:t>Radiofrequency</a:t>
                      </a:r>
                      <a:r>
                        <a:rPr lang="en-US" sz="1600" baseline="0" dirty="0"/>
                        <a:t> Emissions</a:t>
                      </a:r>
                      <a:endParaRPr sz="1600" dirty="0"/>
                    </a:p>
                  </a:txBody>
                  <a:tcPr anchor="ctr"/>
                </a:tc>
                <a:tc>
                  <a:txBody>
                    <a:bodyPr/>
                    <a:lstStyle/>
                    <a:p>
                      <a:pPr algn="ctr"/>
                      <a:endParaRPr dirty="0"/>
                    </a:p>
                  </a:txBody>
                  <a:tcPr anchor="ctr"/>
                </a:tc>
                <a:tc>
                  <a:txBody>
                    <a:bodyPr/>
                    <a:lstStyle/>
                    <a:p>
                      <a:pPr algn="ctr"/>
                      <a:endParaRPr dirty="0"/>
                    </a:p>
                  </a:txBody>
                  <a:tcPr anchor="ctr"/>
                </a:tc>
                <a:tc>
                  <a:txBody>
                    <a:bodyPr/>
                    <a:lstStyle/>
                    <a:p>
                      <a:pPr algn="ctr"/>
                      <a:endParaRPr dirty="0"/>
                    </a:p>
                  </a:txBody>
                  <a:tcPr anchor="ctr"/>
                </a:tc>
                <a:tc>
                  <a:txBody>
                    <a:bodyPr/>
                    <a:lstStyle/>
                    <a:p>
                      <a:pPr algn="ctr"/>
                      <a:endParaRPr dirty="0"/>
                    </a:p>
                  </a:txBody>
                  <a:tcPr anchor="ctr"/>
                </a:tc>
                <a:extLst>
                  <a:ext uri="{0D108BD9-81ED-4DB2-BD59-A6C34878D82A}">
                    <a16:rowId xmlns:a16="http://schemas.microsoft.com/office/drawing/2014/main" xmlns="" val="10002"/>
                  </a:ext>
                </a:extLst>
              </a:tr>
              <a:tr h="579713">
                <a:tc>
                  <a:txBody>
                    <a:bodyPr/>
                    <a:lstStyle/>
                    <a:p>
                      <a:r>
                        <a:rPr lang="en-US" sz="1600" dirty="0"/>
                        <a:t>Multi-Building</a:t>
                      </a:r>
                      <a:r>
                        <a:rPr lang="en-US" sz="1600" baseline="0" dirty="0"/>
                        <a:t> Coverage</a:t>
                      </a:r>
                      <a:endParaRPr sz="1600" dirty="0"/>
                    </a:p>
                  </a:txBody>
                  <a:tcPr anchor="ctr"/>
                </a:tc>
                <a:tc>
                  <a:txBody>
                    <a:bodyPr/>
                    <a:lstStyle/>
                    <a:p>
                      <a:pPr algn="ctr"/>
                      <a:endParaRPr dirty="0"/>
                    </a:p>
                  </a:txBody>
                  <a:tcPr anchor="ctr"/>
                </a:tc>
                <a:tc>
                  <a:txBody>
                    <a:bodyPr/>
                    <a:lstStyle/>
                    <a:p>
                      <a:pPr algn="ctr"/>
                      <a:r>
                        <a:rPr lang="en-US" dirty="0"/>
                        <a:t>Unknown</a:t>
                      </a:r>
                      <a:endParaRPr dirty="0"/>
                    </a:p>
                  </a:txBody>
                  <a:tcPr anchor="ctr"/>
                </a:tc>
                <a:tc>
                  <a:txBody>
                    <a:bodyPr/>
                    <a:lstStyle/>
                    <a:p>
                      <a:pPr algn="ctr"/>
                      <a:endParaRPr dirty="0"/>
                    </a:p>
                  </a:txBody>
                  <a:tcPr anchor="ctr"/>
                </a:tc>
                <a:tc>
                  <a:txBody>
                    <a:bodyPr/>
                    <a:lstStyle/>
                    <a:p>
                      <a:pPr algn="ctr"/>
                      <a:endParaRPr dirty="0"/>
                    </a:p>
                  </a:txBody>
                  <a:tcPr anchor="ctr"/>
                </a:tc>
                <a:extLst>
                  <a:ext uri="{0D108BD9-81ED-4DB2-BD59-A6C34878D82A}">
                    <a16:rowId xmlns:a16="http://schemas.microsoft.com/office/drawing/2014/main" xmlns="" val="2332670997"/>
                  </a:ext>
                </a:extLst>
              </a:tr>
              <a:tr h="579713">
                <a:tc>
                  <a:txBody>
                    <a:bodyPr/>
                    <a:lstStyle/>
                    <a:p>
                      <a:r>
                        <a:rPr lang="en-US" sz="1600" dirty="0"/>
                        <a:t>Multi-Carrier Coverage Capable</a:t>
                      </a:r>
                      <a:endParaRPr sz="1600" dirty="0"/>
                    </a:p>
                  </a:txBody>
                  <a:tcPr anchor="ctr"/>
                </a:tc>
                <a:tc>
                  <a:txBody>
                    <a:bodyPr/>
                    <a:lstStyle/>
                    <a:p>
                      <a:pPr algn="ctr"/>
                      <a:endParaRPr dirty="0"/>
                    </a:p>
                  </a:txBody>
                  <a:tcPr anchor="ctr"/>
                </a:tc>
                <a:tc>
                  <a:txBody>
                    <a:bodyPr/>
                    <a:lstStyle/>
                    <a:p>
                      <a:pPr algn="ctr"/>
                      <a:r>
                        <a:rPr lang="en-US" dirty="0"/>
                        <a:t>Unknown</a:t>
                      </a:r>
                      <a:endParaRPr dirty="0"/>
                    </a:p>
                  </a:txBody>
                  <a:tcPr anchor="ctr"/>
                </a:tc>
                <a:tc>
                  <a:txBody>
                    <a:bodyPr/>
                    <a:lstStyle/>
                    <a:p>
                      <a:pPr algn="ctr"/>
                      <a:endParaRPr dirty="0"/>
                    </a:p>
                  </a:txBody>
                  <a:tcPr anchor="ctr"/>
                </a:tc>
                <a:tc>
                  <a:txBody>
                    <a:bodyPr/>
                    <a:lstStyle/>
                    <a:p>
                      <a:pPr algn="ctr"/>
                      <a:endParaRPr dirty="0"/>
                    </a:p>
                  </a:txBody>
                  <a:tcPr anchor="ctr"/>
                </a:tc>
                <a:extLst>
                  <a:ext uri="{0D108BD9-81ED-4DB2-BD59-A6C34878D82A}">
                    <a16:rowId xmlns:a16="http://schemas.microsoft.com/office/drawing/2014/main" xmlns="" val="10003"/>
                  </a:ext>
                </a:extLst>
              </a:tr>
              <a:tr h="579713">
                <a:tc>
                  <a:txBody>
                    <a:bodyPr/>
                    <a:lstStyle/>
                    <a:p>
                      <a:r>
                        <a:rPr lang="en-US" sz="1600" dirty="0"/>
                        <a:t>Cost / Revenue</a:t>
                      </a:r>
                      <a:r>
                        <a:rPr lang="en-US" sz="1600" baseline="0" dirty="0"/>
                        <a:t> Impact</a:t>
                      </a:r>
                      <a:endParaRPr sz="1600" dirty="0"/>
                    </a:p>
                  </a:txBody>
                  <a:tcPr anchor="ctr"/>
                </a:tc>
                <a:tc>
                  <a:txBody>
                    <a:bodyPr/>
                    <a:lstStyle/>
                    <a:p>
                      <a:pPr algn="ctr"/>
                      <a:endParaRPr dirty="0"/>
                    </a:p>
                  </a:txBody>
                  <a:tcPr anchor="ctr"/>
                </a:tc>
                <a:tc>
                  <a:txBody>
                    <a:bodyPr/>
                    <a:lstStyle/>
                    <a:p>
                      <a:pPr algn="ctr"/>
                      <a:endParaRPr dirty="0"/>
                    </a:p>
                  </a:txBody>
                  <a:tcPr anchor="ctr"/>
                </a:tc>
                <a:tc>
                  <a:txBody>
                    <a:bodyPr/>
                    <a:lstStyle/>
                    <a:p>
                      <a:pPr algn="ctr"/>
                      <a:endParaRPr dirty="0"/>
                    </a:p>
                  </a:txBody>
                  <a:tcPr anchor="ctr"/>
                </a:tc>
                <a:tc>
                  <a:txBody>
                    <a:bodyPr/>
                    <a:lstStyle/>
                    <a:p>
                      <a:pPr algn="ctr"/>
                      <a:endParaRPr dirty="0"/>
                    </a:p>
                  </a:txBody>
                  <a:tcPr anchor="ctr"/>
                </a:tc>
                <a:extLst>
                  <a:ext uri="{0D108BD9-81ED-4DB2-BD59-A6C34878D82A}">
                    <a16:rowId xmlns:a16="http://schemas.microsoft.com/office/drawing/2014/main" xmlns="" val="1462775992"/>
                  </a:ext>
                </a:extLst>
              </a:tr>
              <a:tr h="579713">
                <a:tc>
                  <a:txBody>
                    <a:bodyPr/>
                    <a:lstStyle/>
                    <a:p>
                      <a:r>
                        <a:rPr lang="en-US" sz="1600" dirty="0"/>
                        <a:t>Cosmetic / Appearance</a:t>
                      </a:r>
                      <a:endParaRPr sz="1600" dirty="0"/>
                    </a:p>
                  </a:txBody>
                  <a:tcPr anchor="ctr"/>
                </a:tc>
                <a:tc>
                  <a:txBody>
                    <a:bodyPr/>
                    <a:lstStyle/>
                    <a:p>
                      <a:pPr algn="ctr"/>
                      <a:endParaRPr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Unknown</a:t>
                      </a:r>
                    </a:p>
                  </a:txBody>
                  <a:tcPr anchor="ctr"/>
                </a:tc>
                <a:tc>
                  <a:txBody>
                    <a:bodyPr/>
                    <a:lstStyle/>
                    <a:p>
                      <a:pPr algn="ctr"/>
                      <a:endParaRPr dirty="0"/>
                    </a:p>
                  </a:txBody>
                  <a:tcPr anchor="ctr"/>
                </a:tc>
                <a:tc>
                  <a:txBody>
                    <a:bodyPr/>
                    <a:lstStyle/>
                    <a:p>
                      <a:pPr algn="ctr"/>
                      <a:endParaRPr dirty="0"/>
                    </a:p>
                  </a:txBody>
                  <a:tcPr anchor="ctr"/>
                </a:tc>
                <a:extLst>
                  <a:ext uri="{0D108BD9-81ED-4DB2-BD59-A6C34878D82A}">
                    <a16:rowId xmlns:a16="http://schemas.microsoft.com/office/drawing/2014/main" xmlns="" val="2522810726"/>
                  </a:ext>
                </a:extLst>
              </a:tr>
            </a:tbl>
          </a:graphicData>
        </a:graphic>
      </p:graphicFrame>
      <p:pic>
        <p:nvPicPr>
          <p:cNvPr id="6" name="Picture 5" descr="Este archivo es de Wikimedia Commons y puede usarse en otros proyecto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92968" y="2583376"/>
            <a:ext cx="548235" cy="548235"/>
          </a:xfrm>
          <a:prstGeom prst="rect">
            <a:avLst/>
          </a:prstGeom>
        </p:spPr>
      </p:pic>
      <p:pic>
        <p:nvPicPr>
          <p:cNvPr id="8" name="Picture 7" descr="Este archivo es de Wikimedia Commons y puede usarse en otros proyecto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58060" y="2582028"/>
            <a:ext cx="548235" cy="548235"/>
          </a:xfrm>
          <a:prstGeom prst="rect">
            <a:avLst/>
          </a:prstGeom>
        </p:spPr>
      </p:pic>
      <p:pic>
        <p:nvPicPr>
          <p:cNvPr id="7" name="Picture 6" descr="Originaldatei ‎ (SVG-Datei, Basisgröße: 200 × 200 Pixel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216" y="5769264"/>
            <a:ext cx="533405" cy="533405"/>
          </a:xfrm>
          <a:prstGeom prst="rect">
            <a:avLst/>
          </a:prstGeom>
        </p:spPr>
      </p:pic>
      <p:pic>
        <p:nvPicPr>
          <p:cNvPr id="10" name="Picture 9" descr="Originaldatei ‎ (SVG-Datei, Basisgröße: 200 × 200 Pixel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8249" y="5792193"/>
            <a:ext cx="486200" cy="486200"/>
          </a:xfrm>
          <a:prstGeom prst="rect">
            <a:avLst/>
          </a:prstGeom>
        </p:spPr>
      </p:pic>
      <p:pic>
        <p:nvPicPr>
          <p:cNvPr id="9" name="Picture 8" descr="EL GRAN CIELO: EL SECRETO DE LOS SIGNOS Y SÍMBOLOS. LÍNEA HORIZONTA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49133" y="2516960"/>
            <a:ext cx="970623" cy="776498"/>
          </a:xfrm>
          <a:prstGeom prst="rect">
            <a:avLst/>
          </a:prstGeom>
        </p:spPr>
      </p:pic>
      <p:pic>
        <p:nvPicPr>
          <p:cNvPr id="12" name="Picture 11" descr="EL GRAN CIELO: EL SECRETO DE LOS SIGNOS Y SÍMBOLOS. LÍNEA HORIZONTA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5877" y="5631032"/>
            <a:ext cx="970623" cy="776498"/>
          </a:xfrm>
          <a:prstGeom prst="rect">
            <a:avLst/>
          </a:prstGeom>
        </p:spPr>
      </p:pic>
      <p:pic>
        <p:nvPicPr>
          <p:cNvPr id="13" name="Picture 12" descr="EL GRAN CIELO: EL SECRETO DE LOS SIGNOS Y SÍMBOLOS. LÍNEA HORIZONTA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80153" y="3899344"/>
            <a:ext cx="970623" cy="776498"/>
          </a:xfrm>
          <a:prstGeom prst="rect">
            <a:avLst/>
          </a:prstGeom>
        </p:spPr>
      </p:pic>
      <p:pic>
        <p:nvPicPr>
          <p:cNvPr id="14" name="Picture 13" descr="EL GRAN CIELO: EL SECRETO DE LOS SIGNOS Y SÍMBOLOS. LÍNEA HORIZONTA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2061" y="4473876"/>
            <a:ext cx="970623" cy="776498"/>
          </a:xfrm>
          <a:prstGeom prst="rect">
            <a:avLst/>
          </a:prstGeom>
        </p:spPr>
      </p:pic>
      <p:pic>
        <p:nvPicPr>
          <p:cNvPr id="15" name="Picture 14" descr="EL GRAN CIELO: EL SECRETO DE LOS SIGNOS Y SÍMBOLOS. LÍNEA HORIZONTA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63969" y="5040316"/>
            <a:ext cx="970623" cy="776498"/>
          </a:xfrm>
          <a:prstGeom prst="rect">
            <a:avLst/>
          </a:prstGeom>
        </p:spPr>
      </p:pic>
      <p:pic>
        <p:nvPicPr>
          <p:cNvPr id="17" name="Picture 16" descr="EL GRAN CIELO: EL SECRETO DE LOS SIGNOS Y SÍMBOLOS. LÍNEA HORIZONTA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27345" y="3324812"/>
            <a:ext cx="970623" cy="776498"/>
          </a:xfrm>
          <a:prstGeom prst="rect">
            <a:avLst/>
          </a:prstGeom>
        </p:spPr>
      </p:pic>
      <p:pic>
        <p:nvPicPr>
          <p:cNvPr id="18" name="Picture 17" descr="EL GRAN CIELO: EL SECRETO DE LOS SIGNOS Y SÍMBOLOS. LÍNEA HORIZONTA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45745" y="3332904"/>
            <a:ext cx="970623" cy="776498"/>
          </a:xfrm>
          <a:prstGeom prst="rect">
            <a:avLst/>
          </a:prstGeom>
        </p:spPr>
      </p:pic>
      <p:pic>
        <p:nvPicPr>
          <p:cNvPr id="19" name="Picture 18" descr="EL GRAN CIELO: EL SECRETO DE LOS SIGNOS Y SÍMBOLOS. LÍNEA HORIZONTA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11161" y="3907436"/>
            <a:ext cx="970623" cy="776498"/>
          </a:xfrm>
          <a:prstGeom prst="rect">
            <a:avLst/>
          </a:prstGeom>
        </p:spPr>
      </p:pic>
      <p:pic>
        <p:nvPicPr>
          <p:cNvPr id="20" name="Picture 19" descr="Este archivo es de Wikimedia Commons y puede usarse en otros proyecto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9368" y="2572588"/>
            <a:ext cx="548235" cy="548235"/>
          </a:xfrm>
          <a:prstGeom prst="rect">
            <a:avLst/>
          </a:prstGeom>
        </p:spPr>
      </p:pic>
      <p:pic>
        <p:nvPicPr>
          <p:cNvPr id="21" name="Picture 20" descr="Este archivo es de Wikimedia Commons y puede usarse en otros proyecto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5860" y="3988688"/>
            <a:ext cx="548235" cy="548235"/>
          </a:xfrm>
          <a:prstGeom prst="rect">
            <a:avLst/>
          </a:prstGeom>
        </p:spPr>
      </p:pic>
      <p:pic>
        <p:nvPicPr>
          <p:cNvPr id="22" name="Picture 21" descr="Este archivo es de Wikimedia Commons y puede usarse en otros proyecto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3184" y="5162028"/>
            <a:ext cx="548235" cy="548235"/>
          </a:xfrm>
          <a:prstGeom prst="rect">
            <a:avLst/>
          </a:prstGeom>
        </p:spPr>
      </p:pic>
      <p:pic>
        <p:nvPicPr>
          <p:cNvPr id="24" name="Picture 23" descr="Este archivo es de Wikimedia Commons y puede usarse en otros proyecto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40172" y="5155284"/>
            <a:ext cx="548235" cy="548235"/>
          </a:xfrm>
          <a:prstGeom prst="rect">
            <a:avLst/>
          </a:prstGeom>
        </p:spPr>
      </p:pic>
      <p:pic>
        <p:nvPicPr>
          <p:cNvPr id="25" name="Picture 24" descr="Este archivo es de Wikimedia Commons y puede usarse en otros proyecto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05264" y="5153936"/>
            <a:ext cx="548235" cy="548235"/>
          </a:xfrm>
          <a:prstGeom prst="rect">
            <a:avLst/>
          </a:prstGeom>
        </p:spPr>
      </p:pic>
      <p:pic>
        <p:nvPicPr>
          <p:cNvPr id="26" name="Picture 25" descr="EL GRAN CIELO: EL SECRETO DE LOS SIGNOS Y SÍMBOLOS. LÍNEA HORIZONTAL"/>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7460" y="6221748"/>
            <a:ext cx="605324" cy="484259"/>
          </a:xfrm>
          <a:prstGeom prst="rect">
            <a:avLst/>
          </a:prstGeom>
        </p:spPr>
      </p:pic>
      <p:pic>
        <p:nvPicPr>
          <p:cNvPr id="27" name="Picture 26" descr="Originaldatei ‎ (SVG-Datei, Basisgröße: 200 × 200 Pixel ..."/>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85883" y="6349193"/>
            <a:ext cx="345938" cy="345938"/>
          </a:xfrm>
          <a:prstGeom prst="rect">
            <a:avLst/>
          </a:prstGeom>
        </p:spPr>
      </p:pic>
      <p:pic>
        <p:nvPicPr>
          <p:cNvPr id="28" name="Picture 27" descr="Este archivo es de Wikimedia Commons y puede usarse en otros proyectos ..."/>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7336295" y="6342113"/>
            <a:ext cx="368230" cy="368230"/>
          </a:xfrm>
          <a:prstGeom prst="rect">
            <a:avLst/>
          </a:prstGeom>
        </p:spPr>
      </p:pic>
      <p:sp>
        <p:nvSpPr>
          <p:cNvPr id="29" name="TextBox 28"/>
          <p:cNvSpPr txBox="1"/>
          <p:nvPr/>
        </p:nvSpPr>
        <p:spPr>
          <a:xfrm>
            <a:off x="1537486" y="6357920"/>
            <a:ext cx="2169184" cy="430887"/>
          </a:xfrm>
          <a:prstGeom prst="rect">
            <a:avLst/>
          </a:prstGeom>
          <a:noFill/>
        </p:spPr>
        <p:txBody>
          <a:bodyPr wrap="none" rtlCol="0">
            <a:spAutoFit/>
          </a:bodyPr>
          <a:lstStyle/>
          <a:p>
            <a:r>
              <a:rPr lang="en-US" sz="1100" dirty="0"/>
              <a:t>= No change from current state, or</a:t>
            </a:r>
          </a:p>
          <a:p>
            <a:r>
              <a:rPr lang="en-US" sz="1100" dirty="0"/>
              <a:t> insignificant change</a:t>
            </a:r>
          </a:p>
        </p:txBody>
      </p:sp>
      <p:sp>
        <p:nvSpPr>
          <p:cNvPr id="31" name="TextBox 30"/>
          <p:cNvSpPr txBox="1"/>
          <p:nvPr/>
        </p:nvSpPr>
        <p:spPr>
          <a:xfrm>
            <a:off x="4748662" y="6380848"/>
            <a:ext cx="2321469" cy="261610"/>
          </a:xfrm>
          <a:prstGeom prst="rect">
            <a:avLst/>
          </a:prstGeom>
          <a:noFill/>
        </p:spPr>
        <p:txBody>
          <a:bodyPr wrap="none" rtlCol="0">
            <a:spAutoFit/>
          </a:bodyPr>
          <a:lstStyle/>
          <a:p>
            <a:r>
              <a:rPr lang="en-US" sz="1100" dirty="0"/>
              <a:t>= Negative change from current state</a:t>
            </a:r>
          </a:p>
        </p:txBody>
      </p:sp>
      <p:sp>
        <p:nvSpPr>
          <p:cNvPr id="32" name="TextBox 31"/>
          <p:cNvSpPr txBox="1"/>
          <p:nvPr/>
        </p:nvSpPr>
        <p:spPr>
          <a:xfrm>
            <a:off x="7692802" y="6387592"/>
            <a:ext cx="2258952" cy="261610"/>
          </a:xfrm>
          <a:prstGeom prst="rect">
            <a:avLst/>
          </a:prstGeom>
          <a:noFill/>
        </p:spPr>
        <p:txBody>
          <a:bodyPr wrap="none" rtlCol="0">
            <a:spAutoFit/>
          </a:bodyPr>
          <a:lstStyle/>
          <a:p>
            <a:r>
              <a:rPr lang="en-US" sz="1100" dirty="0"/>
              <a:t>= Positive change from current state</a:t>
            </a:r>
          </a:p>
        </p:txBody>
      </p:sp>
      <p:pic>
        <p:nvPicPr>
          <p:cNvPr id="33" name="Picture 32" descr="Originaldatei ‎ (SVG-Datei, Basisgröße: 200 × 200 Pixel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99868" y="5759824"/>
            <a:ext cx="534753" cy="534753"/>
          </a:xfrm>
          <a:prstGeom prst="rect">
            <a:avLst/>
          </a:prstGeom>
        </p:spPr>
      </p:pic>
      <p:pic>
        <p:nvPicPr>
          <p:cNvPr id="34" name="Picture 33" descr="EL GRAN CIELO: EL SECRETO DE LOS SIGNOS Y SÍMBOLOS. LÍNEA HORIZONTA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62621" y="3323464"/>
            <a:ext cx="970623" cy="776498"/>
          </a:xfrm>
          <a:prstGeom prst="rect">
            <a:avLst/>
          </a:prstGeom>
        </p:spPr>
      </p:pic>
      <p:pic>
        <p:nvPicPr>
          <p:cNvPr id="35" name="Picture 34" descr="EL GRAN CIELO: EL SECRETO DE LOS SIGNOS Y SÍMBOLOS. LÍNEA HORIZONTA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17237" y="3322116"/>
            <a:ext cx="970623" cy="776498"/>
          </a:xfrm>
          <a:prstGeom prst="rect">
            <a:avLst/>
          </a:prstGeom>
        </p:spPr>
      </p:pic>
      <p:pic>
        <p:nvPicPr>
          <p:cNvPr id="36" name="Picture 35" descr="EL GRAN CIELO: EL SECRETO DE LOS SIGNOS Y SÍMBOLOS. LÍNEA HORIZONTA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78125" y="5038968"/>
            <a:ext cx="970623" cy="776498"/>
          </a:xfrm>
          <a:prstGeom prst="rect">
            <a:avLst/>
          </a:prstGeom>
        </p:spPr>
      </p:pic>
      <p:pic>
        <p:nvPicPr>
          <p:cNvPr id="37" name="Picture 36" descr="Este archivo es de Wikimedia Commons y puede usarse en otros proyecto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96420" y="4602332"/>
            <a:ext cx="548235" cy="548235"/>
          </a:xfrm>
          <a:prstGeom prst="rect">
            <a:avLst/>
          </a:prstGeom>
        </p:spPr>
      </p:pic>
      <p:pic>
        <p:nvPicPr>
          <p:cNvPr id="38" name="Picture 37" descr="EL GRAN CIELO: EL SECRETO DE LOS SIGNOS Y SÍMBOLOS. LÍNEA HORIZONTA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09813" y="4480620"/>
            <a:ext cx="970623" cy="776498"/>
          </a:xfrm>
          <a:prstGeom prst="rect">
            <a:avLst/>
          </a:prstGeom>
        </p:spPr>
      </p:pic>
    </p:spTree>
    <p:extLst>
      <p:ext uri="{BB962C8B-B14F-4D97-AF65-F5344CB8AC3E}">
        <p14:creationId xmlns:p14="http://schemas.microsoft.com/office/powerpoint/2010/main" val="2853788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Radiofrequency Emissions Information	</a:t>
            </a:r>
          </a:p>
        </p:txBody>
      </p:sp>
      <p:sp>
        <p:nvSpPr>
          <p:cNvPr id="3" name="Content Placeholder 2"/>
          <p:cNvSpPr>
            <a:spLocks noGrp="1"/>
          </p:cNvSpPr>
          <p:nvPr>
            <p:ph idx="1"/>
          </p:nvPr>
        </p:nvSpPr>
        <p:spPr/>
        <p:txBody>
          <a:bodyPr>
            <a:normAutofit/>
          </a:bodyPr>
          <a:lstStyle/>
          <a:p>
            <a:r>
              <a:rPr lang="en-US" dirty="0"/>
              <a:t>The US Federal Communications Commission (FCC) has said this about cell phone towers near homes or schools:  </a:t>
            </a:r>
          </a:p>
          <a:p>
            <a:pPr lvl="1"/>
            <a:r>
              <a:rPr lang="en-US" sz="1800" dirty="0"/>
              <a:t>“Radiofrequency emissions from antennas used for cellular and PCS [personal communications service] transmissions result in exposure levels on the ground that are typically thousands of times below safety limits. These safety limits were adopted by the FCC based on the recommendations of expert organizations and endorsed by agencies of the Federal Government responsible for health and safety. Therefore, there is no reason to believe that such towers could constitute a potential health hazard to nearby residents or students.”</a:t>
            </a:r>
          </a:p>
          <a:p>
            <a:r>
              <a:rPr lang="en-US" dirty="0"/>
              <a:t>From the American Cancer Society:</a:t>
            </a:r>
          </a:p>
          <a:p>
            <a:pPr lvl="1"/>
            <a:r>
              <a:rPr lang="en-US" sz="1800" dirty="0"/>
              <a:t>“…even if RF waves were somehow able to affect cells in the body at higher doses, the level of RF waves present at ground level is very low – well below the recommended limits. Levels of energy from RF waves near cell phone towers are not significantly different from the background levels of RF radiation in urban areas from other sources, such as radio and television broadcast stations.”</a:t>
            </a:r>
          </a:p>
          <a:p>
            <a:pPr lvl="1"/>
            <a:endParaRPr lang="en-US" dirty="0"/>
          </a:p>
          <a:p>
            <a:pPr lvl="1"/>
            <a:endParaRPr lang="en-US" dirty="0"/>
          </a:p>
        </p:txBody>
      </p:sp>
    </p:spTree>
    <p:extLst>
      <p:ext uri="{BB962C8B-B14F-4D97-AF65-F5344CB8AC3E}">
        <p14:creationId xmlns:p14="http://schemas.microsoft.com/office/powerpoint/2010/main" val="1832190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Radiofrequency Emissions Information (continued)	</a:t>
            </a:r>
          </a:p>
        </p:txBody>
      </p:sp>
      <p:sp>
        <p:nvSpPr>
          <p:cNvPr id="3" name="Content Placeholder 2"/>
          <p:cNvSpPr>
            <a:spLocks noGrp="1"/>
          </p:cNvSpPr>
          <p:nvPr>
            <p:ph idx="1"/>
          </p:nvPr>
        </p:nvSpPr>
        <p:spPr/>
        <p:txBody>
          <a:bodyPr>
            <a:normAutofit/>
          </a:bodyPr>
          <a:lstStyle/>
          <a:p>
            <a:r>
              <a:rPr lang="en-US" dirty="0"/>
              <a:t>From the International Agency for Research on Cancer (IARC):  </a:t>
            </a:r>
          </a:p>
          <a:p>
            <a:pPr lvl="1"/>
            <a:r>
              <a:rPr lang="en-US" sz="1800" dirty="0"/>
              <a:t>“…IARC also noted that exposure to the brain from RF fields from cell phone base stations (mounted on roofs and towers) is less than 1/100</a:t>
            </a:r>
            <a:r>
              <a:rPr lang="en-US" sz="1800" baseline="30000" dirty="0"/>
              <a:t>th</a:t>
            </a:r>
            <a:r>
              <a:rPr lang="en-US" sz="1800" dirty="0"/>
              <a:t> the exposure to the brain from mobile devices such as cell phones.”</a:t>
            </a:r>
          </a:p>
          <a:p>
            <a:r>
              <a:rPr lang="en-US" dirty="0"/>
              <a:t>From the World Health Organization (WHO):</a:t>
            </a:r>
          </a:p>
          <a:p>
            <a:pPr lvl="1"/>
            <a:r>
              <a:rPr lang="en-US" sz="1800" dirty="0"/>
              <a:t>“…Using the (mobile) phone in areas of good reception also decreases exposure as it allows the phone to transmit at reduced power.  The use of commercial devices for reducing radiofrequency field exposure has not shown to be effective.”</a:t>
            </a:r>
          </a:p>
          <a:p>
            <a:pPr lvl="1"/>
            <a:endParaRPr lang="en-US" dirty="0"/>
          </a:p>
          <a:p>
            <a:pPr lvl="1"/>
            <a:endParaRPr lang="en-US" dirty="0"/>
          </a:p>
        </p:txBody>
      </p:sp>
    </p:spTree>
    <p:extLst>
      <p:ext uri="{BB962C8B-B14F-4D97-AF65-F5344CB8AC3E}">
        <p14:creationId xmlns:p14="http://schemas.microsoft.com/office/powerpoint/2010/main" val="3256074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8CDDBB83-77C1-4099-A0AA-289882E745E2}">
  <ds:schemaRefs>
    <ds:schemaRef ds:uri="http://schemas.microsoft.com/office/infopath/2007/PartnerControls"/>
    <ds:schemaRef ds:uri="http://purl.org/dc/terms/"/>
    <ds:schemaRef ds:uri="http://purl.org/dc/dcmitype/"/>
    <ds:schemaRef ds:uri="http://www.w3.org/XML/1998/namespace"/>
    <ds:schemaRef ds:uri="http://schemas.microsoft.com/office/2006/documentManagement/types"/>
    <ds:schemaRef ds:uri="http://schemas.openxmlformats.org/package/2006/metadata/core-properties"/>
    <ds:schemaRef ds:uri="4873beb7-5857-4685-be1f-d57550cc96cc"/>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4231</TotalTime>
  <Words>384</Words>
  <Application>Microsoft Office PowerPoint</Application>
  <PresentationFormat>Custom</PresentationFormat>
  <Paragraphs>34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Academic Literature 16x9</vt:lpstr>
      <vt:lpstr>Cell Phone Tower Proposal: Comparison – for discussion</vt:lpstr>
      <vt:lpstr>Radiofrequency Emissions Information </vt:lpstr>
      <vt:lpstr>Radiofrequency Emissions Information (continued)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Dale Huff</dc:creator>
  <cp:lastModifiedBy>student logon</cp:lastModifiedBy>
  <cp:revision>15</cp:revision>
  <cp:lastPrinted>2016-11-28T16:42:44Z</cp:lastPrinted>
  <dcterms:created xsi:type="dcterms:W3CDTF">2016-11-19T06:12:51Z</dcterms:created>
  <dcterms:modified xsi:type="dcterms:W3CDTF">2016-11-28T16:43:10Z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