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handoutMasterIdLst>
    <p:handoutMasterId r:id="rId50"/>
  </p:handoutMasterIdLst>
  <p:sldIdLst>
    <p:sldId id="513" r:id="rId2"/>
    <p:sldId id="514" r:id="rId3"/>
    <p:sldId id="515" r:id="rId4"/>
    <p:sldId id="516" r:id="rId5"/>
    <p:sldId id="517" r:id="rId6"/>
    <p:sldId id="518" r:id="rId7"/>
    <p:sldId id="519" r:id="rId8"/>
    <p:sldId id="521" r:id="rId9"/>
    <p:sldId id="520" r:id="rId10"/>
    <p:sldId id="547" r:id="rId11"/>
    <p:sldId id="535" r:id="rId12"/>
    <p:sldId id="522" r:id="rId13"/>
    <p:sldId id="548" r:id="rId14"/>
    <p:sldId id="555" r:id="rId15"/>
    <p:sldId id="549" r:id="rId16"/>
    <p:sldId id="550" r:id="rId17"/>
    <p:sldId id="554" r:id="rId18"/>
    <p:sldId id="523" r:id="rId19"/>
    <p:sldId id="539" r:id="rId20"/>
    <p:sldId id="494" r:id="rId21"/>
    <p:sldId id="495" r:id="rId22"/>
    <p:sldId id="512" r:id="rId23"/>
    <p:sldId id="496" r:id="rId24"/>
    <p:sldId id="534" r:id="rId25"/>
    <p:sldId id="497" r:id="rId26"/>
    <p:sldId id="505" r:id="rId27"/>
    <p:sldId id="498" r:id="rId28"/>
    <p:sldId id="532" r:id="rId29"/>
    <p:sldId id="499" r:id="rId30"/>
    <p:sldId id="506" r:id="rId31"/>
    <p:sldId id="500" r:id="rId32"/>
    <p:sldId id="504" r:id="rId33"/>
    <p:sldId id="533" r:id="rId34"/>
    <p:sldId id="501" r:id="rId35"/>
    <p:sldId id="509" r:id="rId36"/>
    <p:sldId id="502" r:id="rId37"/>
    <p:sldId id="503" r:id="rId38"/>
    <p:sldId id="507" r:id="rId39"/>
    <p:sldId id="529" r:id="rId40"/>
    <p:sldId id="530" r:id="rId41"/>
    <p:sldId id="553" r:id="rId42"/>
    <p:sldId id="540" r:id="rId43"/>
    <p:sldId id="546" r:id="rId44"/>
    <p:sldId id="545" r:id="rId45"/>
    <p:sldId id="541" r:id="rId46"/>
    <p:sldId id="542" r:id="rId47"/>
    <p:sldId id="524" r:id="rId48"/>
  </p:sldIdLst>
  <p:sldSz cx="9144000" cy="6858000" type="screen4x3"/>
  <p:notesSz cx="7023100" cy="9309100"/>
  <p:custDataLst>
    <p:tags r:id="rId51"/>
  </p:custDataLst>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3333"/>
    <a:srgbClr val="003366"/>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autoAdjust="0"/>
    <p:restoredTop sz="94684" autoAdjust="0"/>
  </p:normalViewPr>
  <p:slideViewPr>
    <p:cSldViewPr>
      <p:cViewPr>
        <p:scale>
          <a:sx n="74" d="100"/>
          <a:sy n="74" d="100"/>
        </p:scale>
        <p:origin x="-398" y="-149"/>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ags" Target="tags/tag1.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4E419EF-7D32-4857-A75F-51D59A3F8E9F}"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7F946AC6-1429-47A9-B74F-F8BE5E36B591}">
      <dgm:prSet phldrT="[Text]" custT="1"/>
      <dgm:spPr>
        <a:ln>
          <a:solidFill>
            <a:srgbClr val="003366"/>
          </a:solidFill>
        </a:ln>
      </dgm:spPr>
      <dgm:t>
        <a:bodyPr/>
        <a:lstStyle/>
        <a:p>
          <a:r>
            <a:rPr lang="en-US" sz="3200" b="1" dirty="0" smtClean="0">
              <a:solidFill>
                <a:srgbClr val="C00000"/>
              </a:solidFill>
            </a:rPr>
            <a:t>9 Members</a:t>
          </a:r>
        </a:p>
        <a:p>
          <a:r>
            <a:rPr lang="en-US" sz="3200" b="1" dirty="0" smtClean="0">
              <a:solidFill>
                <a:srgbClr val="C00000"/>
              </a:solidFill>
            </a:rPr>
            <a:t> </a:t>
          </a:r>
          <a:r>
            <a:rPr lang="en-US" sz="3000" b="0" dirty="0" smtClean="0">
              <a:solidFill>
                <a:srgbClr val="C00000"/>
              </a:solidFill>
            </a:rPr>
            <a:t>appointed by governor for 3-year term </a:t>
          </a:r>
        </a:p>
        <a:p>
          <a:r>
            <a:rPr lang="en-US" sz="3000" b="0" dirty="0" smtClean="0">
              <a:solidFill>
                <a:srgbClr val="C00000"/>
              </a:solidFill>
            </a:rPr>
            <a:t>(no more than 5 from any one political party)</a:t>
          </a:r>
          <a:endParaRPr lang="en-US" sz="3000" b="0" dirty="0">
            <a:solidFill>
              <a:srgbClr val="C00000"/>
            </a:solidFill>
          </a:endParaRPr>
        </a:p>
      </dgm:t>
    </dgm:pt>
    <dgm:pt modelId="{3C4328F5-52A3-4C65-B3FB-0651FF90018A}" type="parTrans" cxnId="{5A38CE94-F05C-4CA4-A019-AD05D82753D8}">
      <dgm:prSet/>
      <dgm:spPr/>
      <dgm:t>
        <a:bodyPr/>
        <a:lstStyle/>
        <a:p>
          <a:endParaRPr lang="en-US"/>
        </a:p>
      </dgm:t>
    </dgm:pt>
    <dgm:pt modelId="{E0E733D5-9945-4C1E-8381-98E5C52168EC}" type="sibTrans" cxnId="{5A38CE94-F05C-4CA4-A019-AD05D82753D8}">
      <dgm:prSet/>
      <dgm:spPr/>
      <dgm:t>
        <a:bodyPr/>
        <a:lstStyle/>
        <a:p>
          <a:endParaRPr lang="en-US"/>
        </a:p>
      </dgm:t>
    </dgm:pt>
    <dgm:pt modelId="{49F6CE92-A7E5-4AAB-96D9-633D11F25375}">
      <dgm:prSet phldrT="[Text]"/>
      <dgm:spPr>
        <a:ln>
          <a:solidFill>
            <a:srgbClr val="003366"/>
          </a:solidFill>
        </a:ln>
      </dgm:spPr>
      <dgm:t>
        <a:bodyPr/>
        <a:lstStyle/>
        <a:p>
          <a:r>
            <a:rPr lang="en-US" b="1" dirty="0" smtClean="0">
              <a:solidFill>
                <a:srgbClr val="C00000"/>
              </a:solidFill>
            </a:rPr>
            <a:t>2 school board members</a:t>
          </a:r>
          <a:endParaRPr lang="en-US" b="1" dirty="0">
            <a:solidFill>
              <a:srgbClr val="C00000"/>
            </a:solidFill>
          </a:endParaRPr>
        </a:p>
      </dgm:t>
    </dgm:pt>
    <dgm:pt modelId="{E5E504CD-B835-46A3-AA03-4793925A5F7C}" type="parTrans" cxnId="{51172514-7371-4DA3-8B07-7D18A5C1A1BA}">
      <dgm:prSet/>
      <dgm:spPr/>
      <dgm:t>
        <a:bodyPr/>
        <a:lstStyle/>
        <a:p>
          <a:endParaRPr lang="en-US" dirty="0"/>
        </a:p>
      </dgm:t>
    </dgm:pt>
    <dgm:pt modelId="{C1416DA2-D7A9-48A9-97F6-AE6883ED84D9}" type="sibTrans" cxnId="{51172514-7371-4DA3-8B07-7D18A5C1A1BA}">
      <dgm:prSet/>
      <dgm:spPr/>
      <dgm:t>
        <a:bodyPr/>
        <a:lstStyle/>
        <a:p>
          <a:endParaRPr lang="en-US"/>
        </a:p>
      </dgm:t>
    </dgm:pt>
    <dgm:pt modelId="{0312DA67-91F7-466A-9FD9-BD9C851D8A25}">
      <dgm:prSet phldrT="[Text]"/>
      <dgm:spPr>
        <a:ln>
          <a:solidFill>
            <a:srgbClr val="003366"/>
          </a:solidFill>
        </a:ln>
      </dgm:spPr>
      <dgm:t>
        <a:bodyPr/>
        <a:lstStyle/>
        <a:p>
          <a:r>
            <a:rPr lang="en-US" b="1" dirty="0" smtClean="0">
              <a:solidFill>
                <a:srgbClr val="C00000"/>
              </a:solidFill>
            </a:rPr>
            <a:t>2 school administrators</a:t>
          </a:r>
          <a:endParaRPr lang="en-US" b="1" dirty="0">
            <a:solidFill>
              <a:srgbClr val="C00000"/>
            </a:solidFill>
          </a:endParaRPr>
        </a:p>
      </dgm:t>
    </dgm:pt>
    <dgm:pt modelId="{532C641C-9F34-49F8-A244-24351F71C08A}" type="parTrans" cxnId="{F915E07C-5CA0-40D6-8896-483D7A043551}">
      <dgm:prSet/>
      <dgm:spPr/>
      <dgm:t>
        <a:bodyPr/>
        <a:lstStyle/>
        <a:p>
          <a:endParaRPr lang="en-US" dirty="0"/>
        </a:p>
      </dgm:t>
    </dgm:pt>
    <dgm:pt modelId="{72C37DC8-A8BE-4636-B621-A955D9A048B4}" type="sibTrans" cxnId="{F915E07C-5CA0-40D6-8896-483D7A043551}">
      <dgm:prSet/>
      <dgm:spPr/>
      <dgm:t>
        <a:bodyPr/>
        <a:lstStyle/>
        <a:p>
          <a:endParaRPr lang="en-US"/>
        </a:p>
      </dgm:t>
    </dgm:pt>
    <dgm:pt modelId="{905AABD0-9948-4A25-A46A-8A5189E84E56}">
      <dgm:prSet phldrT="[Text]"/>
      <dgm:spPr>
        <a:ln>
          <a:solidFill>
            <a:srgbClr val="003366"/>
          </a:solidFill>
        </a:ln>
      </dgm:spPr>
      <dgm:t>
        <a:bodyPr/>
        <a:lstStyle/>
        <a:p>
          <a:r>
            <a:rPr lang="en-US" b="1" dirty="0" smtClean="0">
              <a:solidFill>
                <a:srgbClr val="C00000"/>
              </a:solidFill>
            </a:rPr>
            <a:t>5 non-school officials</a:t>
          </a:r>
          <a:endParaRPr lang="en-US" b="1" dirty="0">
            <a:solidFill>
              <a:srgbClr val="C00000"/>
            </a:solidFill>
          </a:endParaRPr>
        </a:p>
      </dgm:t>
    </dgm:pt>
    <dgm:pt modelId="{7A4C2C26-6719-4799-BE25-E5E0CFA2BF53}" type="parTrans" cxnId="{EFC70353-BE3C-43E5-8A23-85430AB641AC}">
      <dgm:prSet/>
      <dgm:spPr/>
      <dgm:t>
        <a:bodyPr/>
        <a:lstStyle/>
        <a:p>
          <a:endParaRPr lang="en-US" dirty="0"/>
        </a:p>
      </dgm:t>
    </dgm:pt>
    <dgm:pt modelId="{7A7C8810-6531-4DDE-8EB6-A5EBA26C85CB}" type="sibTrans" cxnId="{EFC70353-BE3C-43E5-8A23-85430AB641AC}">
      <dgm:prSet/>
      <dgm:spPr/>
      <dgm:t>
        <a:bodyPr/>
        <a:lstStyle/>
        <a:p>
          <a:endParaRPr lang="en-US"/>
        </a:p>
      </dgm:t>
    </dgm:pt>
    <dgm:pt modelId="{163BC123-8509-4A47-A6AE-EE4AACDC26D8}" type="pres">
      <dgm:prSet presAssocID="{B4E419EF-7D32-4857-A75F-51D59A3F8E9F}" presName="diagram" presStyleCnt="0">
        <dgm:presLayoutVars>
          <dgm:chPref val="1"/>
          <dgm:dir/>
          <dgm:animOne val="branch"/>
          <dgm:animLvl val="lvl"/>
          <dgm:resizeHandles val="exact"/>
        </dgm:presLayoutVars>
      </dgm:prSet>
      <dgm:spPr/>
      <dgm:t>
        <a:bodyPr/>
        <a:lstStyle/>
        <a:p>
          <a:endParaRPr lang="en-US"/>
        </a:p>
      </dgm:t>
    </dgm:pt>
    <dgm:pt modelId="{FD86423D-FBF3-4BAF-AF18-92AA29CC7027}" type="pres">
      <dgm:prSet presAssocID="{7F946AC6-1429-47A9-B74F-F8BE5E36B591}" presName="root1" presStyleCnt="0"/>
      <dgm:spPr/>
    </dgm:pt>
    <dgm:pt modelId="{0378A2D6-8AF9-4325-83B4-8D559CF776BF}" type="pres">
      <dgm:prSet presAssocID="{7F946AC6-1429-47A9-B74F-F8BE5E36B591}" presName="LevelOneTextNode" presStyleLbl="node0" presStyleIdx="0" presStyleCnt="1" custScaleY="228908">
        <dgm:presLayoutVars>
          <dgm:chPref val="3"/>
        </dgm:presLayoutVars>
      </dgm:prSet>
      <dgm:spPr/>
      <dgm:t>
        <a:bodyPr/>
        <a:lstStyle/>
        <a:p>
          <a:endParaRPr lang="en-US"/>
        </a:p>
      </dgm:t>
    </dgm:pt>
    <dgm:pt modelId="{27EA7F9F-E248-4377-8506-2AD99132B57E}" type="pres">
      <dgm:prSet presAssocID="{7F946AC6-1429-47A9-B74F-F8BE5E36B591}" presName="level2hierChild" presStyleCnt="0"/>
      <dgm:spPr/>
    </dgm:pt>
    <dgm:pt modelId="{8905F24B-2F1E-431E-AAA1-3A73690F1CE8}" type="pres">
      <dgm:prSet presAssocID="{E5E504CD-B835-46A3-AA03-4793925A5F7C}" presName="conn2-1" presStyleLbl="parChTrans1D2" presStyleIdx="0" presStyleCnt="3"/>
      <dgm:spPr/>
      <dgm:t>
        <a:bodyPr/>
        <a:lstStyle/>
        <a:p>
          <a:endParaRPr lang="en-US"/>
        </a:p>
      </dgm:t>
    </dgm:pt>
    <dgm:pt modelId="{5386DA3E-5045-47BC-B25C-8565B4C75792}" type="pres">
      <dgm:prSet presAssocID="{E5E504CD-B835-46A3-AA03-4793925A5F7C}" presName="connTx" presStyleLbl="parChTrans1D2" presStyleIdx="0" presStyleCnt="3"/>
      <dgm:spPr/>
      <dgm:t>
        <a:bodyPr/>
        <a:lstStyle/>
        <a:p>
          <a:endParaRPr lang="en-US"/>
        </a:p>
      </dgm:t>
    </dgm:pt>
    <dgm:pt modelId="{0F9F00A9-C111-4EC5-8969-5CC0D72D1360}" type="pres">
      <dgm:prSet presAssocID="{49F6CE92-A7E5-4AAB-96D9-633D11F25375}" presName="root2" presStyleCnt="0"/>
      <dgm:spPr/>
    </dgm:pt>
    <dgm:pt modelId="{2D6850CC-8AC4-4898-BEAA-838F614E2979}" type="pres">
      <dgm:prSet presAssocID="{49F6CE92-A7E5-4AAB-96D9-633D11F25375}" presName="LevelTwoTextNode" presStyleLbl="node2" presStyleIdx="0" presStyleCnt="3">
        <dgm:presLayoutVars>
          <dgm:chPref val="3"/>
        </dgm:presLayoutVars>
      </dgm:prSet>
      <dgm:spPr/>
      <dgm:t>
        <a:bodyPr/>
        <a:lstStyle/>
        <a:p>
          <a:endParaRPr lang="en-US"/>
        </a:p>
      </dgm:t>
    </dgm:pt>
    <dgm:pt modelId="{2E0FAD92-E564-468D-8BEC-4F5427F46B40}" type="pres">
      <dgm:prSet presAssocID="{49F6CE92-A7E5-4AAB-96D9-633D11F25375}" presName="level3hierChild" presStyleCnt="0"/>
      <dgm:spPr/>
    </dgm:pt>
    <dgm:pt modelId="{504860BB-00EF-4F2B-A323-DEBEF5016A86}" type="pres">
      <dgm:prSet presAssocID="{532C641C-9F34-49F8-A244-24351F71C08A}" presName="conn2-1" presStyleLbl="parChTrans1D2" presStyleIdx="1" presStyleCnt="3"/>
      <dgm:spPr/>
      <dgm:t>
        <a:bodyPr/>
        <a:lstStyle/>
        <a:p>
          <a:endParaRPr lang="en-US"/>
        </a:p>
      </dgm:t>
    </dgm:pt>
    <dgm:pt modelId="{60037D36-F2AB-4907-9395-AF035828E6DD}" type="pres">
      <dgm:prSet presAssocID="{532C641C-9F34-49F8-A244-24351F71C08A}" presName="connTx" presStyleLbl="parChTrans1D2" presStyleIdx="1" presStyleCnt="3"/>
      <dgm:spPr/>
      <dgm:t>
        <a:bodyPr/>
        <a:lstStyle/>
        <a:p>
          <a:endParaRPr lang="en-US"/>
        </a:p>
      </dgm:t>
    </dgm:pt>
    <dgm:pt modelId="{A232B95D-1790-40D0-B9EE-9745B418AF9E}" type="pres">
      <dgm:prSet presAssocID="{0312DA67-91F7-466A-9FD9-BD9C851D8A25}" presName="root2" presStyleCnt="0"/>
      <dgm:spPr/>
    </dgm:pt>
    <dgm:pt modelId="{91F88F40-6C30-4D1F-A722-25118693D979}" type="pres">
      <dgm:prSet presAssocID="{0312DA67-91F7-466A-9FD9-BD9C851D8A25}" presName="LevelTwoTextNode" presStyleLbl="node2" presStyleIdx="1" presStyleCnt="3">
        <dgm:presLayoutVars>
          <dgm:chPref val="3"/>
        </dgm:presLayoutVars>
      </dgm:prSet>
      <dgm:spPr/>
      <dgm:t>
        <a:bodyPr/>
        <a:lstStyle/>
        <a:p>
          <a:endParaRPr lang="en-US"/>
        </a:p>
      </dgm:t>
    </dgm:pt>
    <dgm:pt modelId="{3361CE17-21BF-48F0-9A6D-39935C668728}" type="pres">
      <dgm:prSet presAssocID="{0312DA67-91F7-466A-9FD9-BD9C851D8A25}" presName="level3hierChild" presStyleCnt="0"/>
      <dgm:spPr/>
    </dgm:pt>
    <dgm:pt modelId="{FE69A74F-B68E-43ED-95BA-56C8AACA5061}" type="pres">
      <dgm:prSet presAssocID="{7A4C2C26-6719-4799-BE25-E5E0CFA2BF53}" presName="conn2-1" presStyleLbl="parChTrans1D2" presStyleIdx="2" presStyleCnt="3"/>
      <dgm:spPr/>
      <dgm:t>
        <a:bodyPr/>
        <a:lstStyle/>
        <a:p>
          <a:endParaRPr lang="en-US"/>
        </a:p>
      </dgm:t>
    </dgm:pt>
    <dgm:pt modelId="{62050875-3355-4079-B5BD-2C12656381C3}" type="pres">
      <dgm:prSet presAssocID="{7A4C2C26-6719-4799-BE25-E5E0CFA2BF53}" presName="connTx" presStyleLbl="parChTrans1D2" presStyleIdx="2" presStyleCnt="3"/>
      <dgm:spPr/>
      <dgm:t>
        <a:bodyPr/>
        <a:lstStyle/>
        <a:p>
          <a:endParaRPr lang="en-US"/>
        </a:p>
      </dgm:t>
    </dgm:pt>
    <dgm:pt modelId="{7B96E804-2CDB-45B4-A9F8-33ED4075B913}" type="pres">
      <dgm:prSet presAssocID="{905AABD0-9948-4A25-A46A-8A5189E84E56}" presName="root2" presStyleCnt="0"/>
      <dgm:spPr/>
    </dgm:pt>
    <dgm:pt modelId="{7505BD60-2386-4B8D-9BAC-0FE06404342D}" type="pres">
      <dgm:prSet presAssocID="{905AABD0-9948-4A25-A46A-8A5189E84E56}" presName="LevelTwoTextNode" presStyleLbl="node2" presStyleIdx="2" presStyleCnt="3">
        <dgm:presLayoutVars>
          <dgm:chPref val="3"/>
        </dgm:presLayoutVars>
      </dgm:prSet>
      <dgm:spPr/>
      <dgm:t>
        <a:bodyPr/>
        <a:lstStyle/>
        <a:p>
          <a:endParaRPr lang="en-US"/>
        </a:p>
      </dgm:t>
    </dgm:pt>
    <dgm:pt modelId="{FC0B8843-4886-4645-B944-6403E9C13C1B}" type="pres">
      <dgm:prSet presAssocID="{905AABD0-9948-4A25-A46A-8A5189E84E56}" presName="level3hierChild" presStyleCnt="0"/>
      <dgm:spPr/>
    </dgm:pt>
  </dgm:ptLst>
  <dgm:cxnLst>
    <dgm:cxn modelId="{2B342EBA-450D-4DE7-8860-5FA7755629E4}" type="presOf" srcId="{7F946AC6-1429-47A9-B74F-F8BE5E36B591}" destId="{0378A2D6-8AF9-4325-83B4-8D559CF776BF}" srcOrd="0" destOrd="0" presId="urn:microsoft.com/office/officeart/2005/8/layout/hierarchy2"/>
    <dgm:cxn modelId="{56BEAA62-0BE2-4F7B-A5C1-9B5EB7EAA542}" type="presOf" srcId="{7A4C2C26-6719-4799-BE25-E5E0CFA2BF53}" destId="{62050875-3355-4079-B5BD-2C12656381C3}" srcOrd="1" destOrd="0" presId="urn:microsoft.com/office/officeart/2005/8/layout/hierarchy2"/>
    <dgm:cxn modelId="{597DDCB5-8C05-468C-80E3-68AE259A460B}" type="presOf" srcId="{E5E504CD-B835-46A3-AA03-4793925A5F7C}" destId="{8905F24B-2F1E-431E-AAA1-3A73690F1CE8}" srcOrd="0" destOrd="0" presId="urn:microsoft.com/office/officeart/2005/8/layout/hierarchy2"/>
    <dgm:cxn modelId="{F915E07C-5CA0-40D6-8896-483D7A043551}" srcId="{7F946AC6-1429-47A9-B74F-F8BE5E36B591}" destId="{0312DA67-91F7-466A-9FD9-BD9C851D8A25}" srcOrd="1" destOrd="0" parTransId="{532C641C-9F34-49F8-A244-24351F71C08A}" sibTransId="{72C37DC8-A8BE-4636-B621-A955D9A048B4}"/>
    <dgm:cxn modelId="{A726EF21-03E6-4C25-98E8-AF83CBFFD6EE}" type="presOf" srcId="{905AABD0-9948-4A25-A46A-8A5189E84E56}" destId="{7505BD60-2386-4B8D-9BAC-0FE06404342D}" srcOrd="0" destOrd="0" presId="urn:microsoft.com/office/officeart/2005/8/layout/hierarchy2"/>
    <dgm:cxn modelId="{343183C0-DF26-4461-A8E8-0A7477BD15E6}" type="presOf" srcId="{7A4C2C26-6719-4799-BE25-E5E0CFA2BF53}" destId="{FE69A74F-B68E-43ED-95BA-56C8AACA5061}" srcOrd="0" destOrd="0" presId="urn:microsoft.com/office/officeart/2005/8/layout/hierarchy2"/>
    <dgm:cxn modelId="{9917E96B-C747-4357-A030-50836E92DDFD}" type="presOf" srcId="{E5E504CD-B835-46A3-AA03-4793925A5F7C}" destId="{5386DA3E-5045-47BC-B25C-8565B4C75792}" srcOrd="1" destOrd="0" presId="urn:microsoft.com/office/officeart/2005/8/layout/hierarchy2"/>
    <dgm:cxn modelId="{5A38CE94-F05C-4CA4-A019-AD05D82753D8}" srcId="{B4E419EF-7D32-4857-A75F-51D59A3F8E9F}" destId="{7F946AC6-1429-47A9-B74F-F8BE5E36B591}" srcOrd="0" destOrd="0" parTransId="{3C4328F5-52A3-4C65-B3FB-0651FF90018A}" sibTransId="{E0E733D5-9945-4C1E-8381-98E5C52168EC}"/>
    <dgm:cxn modelId="{8B338B7F-77C2-4F57-B0EA-E3D502C878C3}" type="presOf" srcId="{49F6CE92-A7E5-4AAB-96D9-633D11F25375}" destId="{2D6850CC-8AC4-4898-BEAA-838F614E2979}" srcOrd="0" destOrd="0" presId="urn:microsoft.com/office/officeart/2005/8/layout/hierarchy2"/>
    <dgm:cxn modelId="{6478269F-7AEB-42F2-97EC-3E0E63268A65}" type="presOf" srcId="{532C641C-9F34-49F8-A244-24351F71C08A}" destId="{60037D36-F2AB-4907-9395-AF035828E6DD}" srcOrd="1" destOrd="0" presId="urn:microsoft.com/office/officeart/2005/8/layout/hierarchy2"/>
    <dgm:cxn modelId="{8A80ED6A-9D22-488E-9354-0B1FC8FCAE0F}" type="presOf" srcId="{B4E419EF-7D32-4857-A75F-51D59A3F8E9F}" destId="{163BC123-8509-4A47-A6AE-EE4AACDC26D8}" srcOrd="0" destOrd="0" presId="urn:microsoft.com/office/officeart/2005/8/layout/hierarchy2"/>
    <dgm:cxn modelId="{51172514-7371-4DA3-8B07-7D18A5C1A1BA}" srcId="{7F946AC6-1429-47A9-B74F-F8BE5E36B591}" destId="{49F6CE92-A7E5-4AAB-96D9-633D11F25375}" srcOrd="0" destOrd="0" parTransId="{E5E504CD-B835-46A3-AA03-4793925A5F7C}" sibTransId="{C1416DA2-D7A9-48A9-97F6-AE6883ED84D9}"/>
    <dgm:cxn modelId="{4E1AF288-9B51-4F18-9765-19D2AD27BCC6}" type="presOf" srcId="{0312DA67-91F7-466A-9FD9-BD9C851D8A25}" destId="{91F88F40-6C30-4D1F-A722-25118693D979}" srcOrd="0" destOrd="0" presId="urn:microsoft.com/office/officeart/2005/8/layout/hierarchy2"/>
    <dgm:cxn modelId="{EFC70353-BE3C-43E5-8A23-85430AB641AC}" srcId="{7F946AC6-1429-47A9-B74F-F8BE5E36B591}" destId="{905AABD0-9948-4A25-A46A-8A5189E84E56}" srcOrd="2" destOrd="0" parTransId="{7A4C2C26-6719-4799-BE25-E5E0CFA2BF53}" sibTransId="{7A7C8810-6531-4DDE-8EB6-A5EBA26C85CB}"/>
    <dgm:cxn modelId="{5518FBDF-0F9F-4D47-A2C2-1CEE62B1E928}" type="presOf" srcId="{532C641C-9F34-49F8-A244-24351F71C08A}" destId="{504860BB-00EF-4F2B-A323-DEBEF5016A86}" srcOrd="0" destOrd="0" presId="urn:microsoft.com/office/officeart/2005/8/layout/hierarchy2"/>
    <dgm:cxn modelId="{F1D2F093-E75C-4B8C-B745-A086A15B8AC8}" type="presParOf" srcId="{163BC123-8509-4A47-A6AE-EE4AACDC26D8}" destId="{FD86423D-FBF3-4BAF-AF18-92AA29CC7027}" srcOrd="0" destOrd="0" presId="urn:microsoft.com/office/officeart/2005/8/layout/hierarchy2"/>
    <dgm:cxn modelId="{E4F870C3-FB22-4821-9E05-0A4AB8F9E5D4}" type="presParOf" srcId="{FD86423D-FBF3-4BAF-AF18-92AA29CC7027}" destId="{0378A2D6-8AF9-4325-83B4-8D559CF776BF}" srcOrd="0" destOrd="0" presId="urn:microsoft.com/office/officeart/2005/8/layout/hierarchy2"/>
    <dgm:cxn modelId="{4EAE4693-1348-4B85-8C54-695DAE9FA64B}" type="presParOf" srcId="{FD86423D-FBF3-4BAF-AF18-92AA29CC7027}" destId="{27EA7F9F-E248-4377-8506-2AD99132B57E}" srcOrd="1" destOrd="0" presId="urn:microsoft.com/office/officeart/2005/8/layout/hierarchy2"/>
    <dgm:cxn modelId="{3E1037DE-F523-4F02-AF9A-29385C1DDF10}" type="presParOf" srcId="{27EA7F9F-E248-4377-8506-2AD99132B57E}" destId="{8905F24B-2F1E-431E-AAA1-3A73690F1CE8}" srcOrd="0" destOrd="0" presId="urn:microsoft.com/office/officeart/2005/8/layout/hierarchy2"/>
    <dgm:cxn modelId="{1737A612-B463-4B9A-A25E-654C728CC207}" type="presParOf" srcId="{8905F24B-2F1E-431E-AAA1-3A73690F1CE8}" destId="{5386DA3E-5045-47BC-B25C-8565B4C75792}" srcOrd="0" destOrd="0" presId="urn:microsoft.com/office/officeart/2005/8/layout/hierarchy2"/>
    <dgm:cxn modelId="{D97907DD-9986-40E5-B8D2-2AD876C90AF1}" type="presParOf" srcId="{27EA7F9F-E248-4377-8506-2AD99132B57E}" destId="{0F9F00A9-C111-4EC5-8969-5CC0D72D1360}" srcOrd="1" destOrd="0" presId="urn:microsoft.com/office/officeart/2005/8/layout/hierarchy2"/>
    <dgm:cxn modelId="{F1446F89-3645-4D09-8D5B-EBC2EE4C90FA}" type="presParOf" srcId="{0F9F00A9-C111-4EC5-8969-5CC0D72D1360}" destId="{2D6850CC-8AC4-4898-BEAA-838F614E2979}" srcOrd="0" destOrd="0" presId="urn:microsoft.com/office/officeart/2005/8/layout/hierarchy2"/>
    <dgm:cxn modelId="{1EA8F0B8-AFCB-4AB2-9CCF-A01FB1955C95}" type="presParOf" srcId="{0F9F00A9-C111-4EC5-8969-5CC0D72D1360}" destId="{2E0FAD92-E564-468D-8BEC-4F5427F46B40}" srcOrd="1" destOrd="0" presId="urn:microsoft.com/office/officeart/2005/8/layout/hierarchy2"/>
    <dgm:cxn modelId="{319B0534-34D8-4377-BF9C-F0A8E09C24C3}" type="presParOf" srcId="{27EA7F9F-E248-4377-8506-2AD99132B57E}" destId="{504860BB-00EF-4F2B-A323-DEBEF5016A86}" srcOrd="2" destOrd="0" presId="urn:microsoft.com/office/officeart/2005/8/layout/hierarchy2"/>
    <dgm:cxn modelId="{945D91D0-5A41-41F7-8BDE-41F895D81DD2}" type="presParOf" srcId="{504860BB-00EF-4F2B-A323-DEBEF5016A86}" destId="{60037D36-F2AB-4907-9395-AF035828E6DD}" srcOrd="0" destOrd="0" presId="urn:microsoft.com/office/officeart/2005/8/layout/hierarchy2"/>
    <dgm:cxn modelId="{858857A9-2515-4E54-91D7-ACA43D1DE4B6}" type="presParOf" srcId="{27EA7F9F-E248-4377-8506-2AD99132B57E}" destId="{A232B95D-1790-40D0-B9EE-9745B418AF9E}" srcOrd="3" destOrd="0" presId="urn:microsoft.com/office/officeart/2005/8/layout/hierarchy2"/>
    <dgm:cxn modelId="{7D0E8227-B7B8-4DD8-920E-54173776CC17}" type="presParOf" srcId="{A232B95D-1790-40D0-B9EE-9745B418AF9E}" destId="{91F88F40-6C30-4D1F-A722-25118693D979}" srcOrd="0" destOrd="0" presId="urn:microsoft.com/office/officeart/2005/8/layout/hierarchy2"/>
    <dgm:cxn modelId="{194F6499-85CF-4772-A07F-85D5C98C40EE}" type="presParOf" srcId="{A232B95D-1790-40D0-B9EE-9745B418AF9E}" destId="{3361CE17-21BF-48F0-9A6D-39935C668728}" srcOrd="1" destOrd="0" presId="urn:microsoft.com/office/officeart/2005/8/layout/hierarchy2"/>
    <dgm:cxn modelId="{4F4BD0A9-30F4-43C3-A586-4B73F32666ED}" type="presParOf" srcId="{27EA7F9F-E248-4377-8506-2AD99132B57E}" destId="{FE69A74F-B68E-43ED-95BA-56C8AACA5061}" srcOrd="4" destOrd="0" presId="urn:microsoft.com/office/officeart/2005/8/layout/hierarchy2"/>
    <dgm:cxn modelId="{2020791A-E94C-4407-83DC-FE32A431BD9B}" type="presParOf" srcId="{FE69A74F-B68E-43ED-95BA-56C8AACA5061}" destId="{62050875-3355-4079-B5BD-2C12656381C3}" srcOrd="0" destOrd="0" presId="urn:microsoft.com/office/officeart/2005/8/layout/hierarchy2"/>
    <dgm:cxn modelId="{3DE13290-36F0-4365-9A02-B6C71F411A07}" type="presParOf" srcId="{27EA7F9F-E248-4377-8506-2AD99132B57E}" destId="{7B96E804-2CDB-45B4-A9F8-33ED4075B913}" srcOrd="5" destOrd="0" presId="urn:microsoft.com/office/officeart/2005/8/layout/hierarchy2"/>
    <dgm:cxn modelId="{39FE7C19-D890-40B7-96F3-716C0E78FFCE}" type="presParOf" srcId="{7B96E804-2CDB-45B4-A9F8-33ED4075B913}" destId="{7505BD60-2386-4B8D-9BAC-0FE06404342D}" srcOrd="0" destOrd="0" presId="urn:microsoft.com/office/officeart/2005/8/layout/hierarchy2"/>
    <dgm:cxn modelId="{61F1298D-6611-4A29-9851-42448FA5C8ED}" type="presParOf" srcId="{7B96E804-2CDB-45B4-A9F8-33ED4075B913}" destId="{FC0B8843-4886-4645-B944-6403E9C13C1B}"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0C7B8AF-8E22-4977-B755-F26722A06DCE}" type="doc">
      <dgm:prSet loTypeId="urn:diagrams.loki3.com/BracketList+Icon" loCatId="list" qsTypeId="urn:microsoft.com/office/officeart/2005/8/quickstyle/simple1" qsCatId="simple" csTypeId="urn:microsoft.com/office/officeart/2005/8/colors/accent1_2" csCatId="accent1" phldr="1"/>
      <dgm:spPr/>
      <dgm:t>
        <a:bodyPr/>
        <a:lstStyle/>
        <a:p>
          <a:endParaRPr lang="en-US"/>
        </a:p>
      </dgm:t>
    </dgm:pt>
    <dgm:pt modelId="{6C9E3DD7-B584-4778-BD35-640B2C3058EE}">
      <dgm:prSet phldrT="[Text]"/>
      <dgm:spPr/>
      <dgm:t>
        <a:bodyPr/>
        <a:lstStyle/>
        <a:p>
          <a:r>
            <a:rPr lang="en-US" b="1" dirty="0" smtClean="0"/>
            <a:t>Member of Immediate Family</a:t>
          </a:r>
          <a:endParaRPr lang="en-US" b="1" dirty="0"/>
        </a:p>
      </dgm:t>
    </dgm:pt>
    <dgm:pt modelId="{806AE201-AD48-407A-9CDA-076490B92E89}" type="parTrans" cxnId="{829E6050-FE69-47AA-BD5E-8E61D9E1FE15}">
      <dgm:prSet/>
      <dgm:spPr/>
      <dgm:t>
        <a:bodyPr/>
        <a:lstStyle/>
        <a:p>
          <a:endParaRPr lang="en-US"/>
        </a:p>
      </dgm:t>
    </dgm:pt>
    <dgm:pt modelId="{6A309AB7-CB78-4B8B-89D1-898CA3E06915}" type="sibTrans" cxnId="{829E6050-FE69-47AA-BD5E-8E61D9E1FE15}">
      <dgm:prSet/>
      <dgm:spPr/>
      <dgm:t>
        <a:bodyPr/>
        <a:lstStyle/>
        <a:p>
          <a:endParaRPr lang="en-US"/>
        </a:p>
      </dgm:t>
    </dgm:pt>
    <dgm:pt modelId="{7447BD24-9062-47E8-B41D-E157CCDD7535}">
      <dgm:prSet phldrT="[Text]" custT="1"/>
      <dgm:spPr>
        <a:ln>
          <a:solidFill>
            <a:srgbClr val="003366"/>
          </a:solidFill>
        </a:ln>
      </dgm:spPr>
      <dgm:t>
        <a:bodyPr/>
        <a:lstStyle/>
        <a:p>
          <a:r>
            <a:rPr lang="en-US" sz="2800" dirty="0" smtClean="0">
              <a:solidFill>
                <a:schemeClr val="tx1"/>
              </a:solidFill>
            </a:rPr>
            <a:t>Spouse or dependent child of a school official residing in the same household.</a:t>
          </a:r>
          <a:endParaRPr lang="en-US" sz="2800" dirty="0">
            <a:solidFill>
              <a:schemeClr val="tx1"/>
            </a:solidFill>
          </a:endParaRPr>
        </a:p>
      </dgm:t>
    </dgm:pt>
    <dgm:pt modelId="{A8EE4236-03FC-4C59-AAE7-99B44B39E04E}" type="parTrans" cxnId="{925B8A5C-4D7C-4A28-9568-AB663CA358CF}">
      <dgm:prSet/>
      <dgm:spPr/>
      <dgm:t>
        <a:bodyPr/>
        <a:lstStyle/>
        <a:p>
          <a:endParaRPr lang="en-US"/>
        </a:p>
      </dgm:t>
    </dgm:pt>
    <dgm:pt modelId="{582A3526-DC5B-4184-A2A8-11EFA697EB8F}" type="sibTrans" cxnId="{925B8A5C-4D7C-4A28-9568-AB663CA358CF}">
      <dgm:prSet/>
      <dgm:spPr/>
      <dgm:t>
        <a:bodyPr/>
        <a:lstStyle/>
        <a:p>
          <a:endParaRPr lang="en-US"/>
        </a:p>
      </dgm:t>
    </dgm:pt>
    <dgm:pt modelId="{677574F9-765A-4B7E-9236-2A77858ABC57}">
      <dgm:prSet phldrT="[Text]" custT="1"/>
      <dgm:spPr/>
      <dgm:t>
        <a:bodyPr/>
        <a:lstStyle/>
        <a:p>
          <a:r>
            <a:rPr lang="en-US" sz="2400" b="1" dirty="0" smtClean="0"/>
            <a:t>Relative</a:t>
          </a:r>
          <a:endParaRPr lang="en-US" sz="2400" b="1" dirty="0"/>
        </a:p>
      </dgm:t>
    </dgm:pt>
    <dgm:pt modelId="{A85CFFD1-3D2E-4B7C-8AA7-1633480916A1}" type="parTrans" cxnId="{E504447A-7EED-42B2-976D-382B973E26D1}">
      <dgm:prSet/>
      <dgm:spPr/>
      <dgm:t>
        <a:bodyPr/>
        <a:lstStyle/>
        <a:p>
          <a:endParaRPr lang="en-US"/>
        </a:p>
      </dgm:t>
    </dgm:pt>
    <dgm:pt modelId="{D840D7E3-5BF0-4545-A75D-50D1769FF1ED}" type="sibTrans" cxnId="{E504447A-7EED-42B2-976D-382B973E26D1}">
      <dgm:prSet/>
      <dgm:spPr/>
      <dgm:t>
        <a:bodyPr/>
        <a:lstStyle/>
        <a:p>
          <a:endParaRPr lang="en-US"/>
        </a:p>
      </dgm:t>
    </dgm:pt>
    <dgm:pt modelId="{100A8BE3-8CC2-4E31-AAC3-5AF97528B544}">
      <dgm:prSet phldrT="[Text]" custT="1"/>
      <dgm:spPr>
        <a:ln>
          <a:solidFill>
            <a:srgbClr val="003366"/>
          </a:solidFill>
        </a:ln>
      </dgm:spPr>
      <dgm:t>
        <a:bodyPr/>
        <a:lstStyle/>
        <a:p>
          <a:r>
            <a:rPr lang="en-US" sz="2800" dirty="0" smtClean="0">
              <a:solidFill>
                <a:schemeClr val="tx1"/>
              </a:solidFill>
            </a:rPr>
            <a:t>Spouse, natural or adopted child, parent, or sibling of a school official.</a:t>
          </a:r>
          <a:endParaRPr lang="en-US" sz="2800" dirty="0">
            <a:solidFill>
              <a:schemeClr val="tx1"/>
            </a:solidFill>
          </a:endParaRPr>
        </a:p>
      </dgm:t>
    </dgm:pt>
    <dgm:pt modelId="{992DBD7A-6CDC-4367-83D7-AB229C664D14}" type="parTrans" cxnId="{E848D24D-7814-4B1A-9035-C915B379B209}">
      <dgm:prSet/>
      <dgm:spPr/>
      <dgm:t>
        <a:bodyPr/>
        <a:lstStyle/>
        <a:p>
          <a:endParaRPr lang="en-US"/>
        </a:p>
      </dgm:t>
    </dgm:pt>
    <dgm:pt modelId="{66C06EF8-E5F8-4FD2-B248-345D00131631}" type="sibTrans" cxnId="{E848D24D-7814-4B1A-9035-C915B379B209}">
      <dgm:prSet/>
      <dgm:spPr/>
      <dgm:t>
        <a:bodyPr/>
        <a:lstStyle/>
        <a:p>
          <a:endParaRPr lang="en-US"/>
        </a:p>
      </dgm:t>
    </dgm:pt>
    <dgm:pt modelId="{BA634C33-44B4-45A8-B516-DCD3F7BA4893}" type="pres">
      <dgm:prSet presAssocID="{20C7B8AF-8E22-4977-B755-F26722A06DCE}" presName="Name0" presStyleCnt="0">
        <dgm:presLayoutVars>
          <dgm:dir/>
          <dgm:animLvl val="lvl"/>
          <dgm:resizeHandles val="exact"/>
        </dgm:presLayoutVars>
      </dgm:prSet>
      <dgm:spPr/>
      <dgm:t>
        <a:bodyPr/>
        <a:lstStyle/>
        <a:p>
          <a:endParaRPr lang="en-US"/>
        </a:p>
      </dgm:t>
    </dgm:pt>
    <dgm:pt modelId="{A9384AB7-21C1-4701-9BAA-6B94C6D638B2}" type="pres">
      <dgm:prSet presAssocID="{6C9E3DD7-B584-4778-BD35-640B2C3058EE}" presName="linNode" presStyleCnt="0"/>
      <dgm:spPr/>
    </dgm:pt>
    <dgm:pt modelId="{3F37A05B-C563-473B-89F5-650928B42CAC}" type="pres">
      <dgm:prSet presAssocID="{6C9E3DD7-B584-4778-BD35-640B2C3058EE}" presName="parTx" presStyleLbl="revTx" presStyleIdx="0" presStyleCnt="2" custScaleX="130029" custScaleY="161329">
        <dgm:presLayoutVars>
          <dgm:chMax val="1"/>
          <dgm:bulletEnabled val="1"/>
        </dgm:presLayoutVars>
      </dgm:prSet>
      <dgm:spPr/>
      <dgm:t>
        <a:bodyPr/>
        <a:lstStyle/>
        <a:p>
          <a:endParaRPr lang="en-US"/>
        </a:p>
      </dgm:t>
    </dgm:pt>
    <dgm:pt modelId="{81250E6C-4ADB-4CA9-B780-C288B856F606}" type="pres">
      <dgm:prSet presAssocID="{6C9E3DD7-B584-4778-BD35-640B2C3058EE}" presName="bracket" presStyleLbl="parChTrans1D1" presStyleIdx="0" presStyleCnt="2"/>
      <dgm:spPr/>
    </dgm:pt>
    <dgm:pt modelId="{854CB501-827E-4220-8EB0-56037F35A8A9}" type="pres">
      <dgm:prSet presAssocID="{6C9E3DD7-B584-4778-BD35-640B2C3058EE}" presName="spH" presStyleCnt="0"/>
      <dgm:spPr/>
    </dgm:pt>
    <dgm:pt modelId="{957D4C99-327D-48DB-9CCB-36CD5D689BF4}" type="pres">
      <dgm:prSet presAssocID="{6C9E3DD7-B584-4778-BD35-640B2C3058EE}" presName="desTx" presStyleLbl="node1" presStyleIdx="0" presStyleCnt="2" custScaleY="94341">
        <dgm:presLayoutVars>
          <dgm:bulletEnabled val="1"/>
        </dgm:presLayoutVars>
      </dgm:prSet>
      <dgm:spPr/>
      <dgm:t>
        <a:bodyPr/>
        <a:lstStyle/>
        <a:p>
          <a:endParaRPr lang="en-US"/>
        </a:p>
      </dgm:t>
    </dgm:pt>
    <dgm:pt modelId="{5F0588AE-7247-4CA4-AA06-AE4D839106E2}" type="pres">
      <dgm:prSet presAssocID="{6A309AB7-CB78-4B8B-89D1-898CA3E06915}" presName="spV" presStyleCnt="0"/>
      <dgm:spPr/>
    </dgm:pt>
    <dgm:pt modelId="{682FDDDF-1617-4154-A8CE-9DD827898D1D}" type="pres">
      <dgm:prSet presAssocID="{677574F9-765A-4B7E-9236-2A77858ABC57}" presName="linNode" presStyleCnt="0"/>
      <dgm:spPr/>
    </dgm:pt>
    <dgm:pt modelId="{D89737EE-90D9-4D2C-8195-38A34FC39F29}" type="pres">
      <dgm:prSet presAssocID="{677574F9-765A-4B7E-9236-2A77858ABC57}" presName="parTx" presStyleLbl="revTx" presStyleIdx="1" presStyleCnt="2">
        <dgm:presLayoutVars>
          <dgm:chMax val="1"/>
          <dgm:bulletEnabled val="1"/>
        </dgm:presLayoutVars>
      </dgm:prSet>
      <dgm:spPr/>
      <dgm:t>
        <a:bodyPr/>
        <a:lstStyle/>
        <a:p>
          <a:endParaRPr lang="en-US"/>
        </a:p>
      </dgm:t>
    </dgm:pt>
    <dgm:pt modelId="{5F85F52D-B1AC-43AB-BFC0-4B572FD93C97}" type="pres">
      <dgm:prSet presAssocID="{677574F9-765A-4B7E-9236-2A77858ABC57}" presName="bracket" presStyleLbl="parChTrans1D1" presStyleIdx="1" presStyleCnt="2"/>
      <dgm:spPr/>
    </dgm:pt>
    <dgm:pt modelId="{01714462-3FD7-4A76-A769-8379EF55E05D}" type="pres">
      <dgm:prSet presAssocID="{677574F9-765A-4B7E-9236-2A77858ABC57}" presName="spH" presStyleCnt="0"/>
      <dgm:spPr/>
    </dgm:pt>
    <dgm:pt modelId="{9F6FFDEA-D165-47E3-94D4-96B2E5A669AB}" type="pres">
      <dgm:prSet presAssocID="{677574F9-765A-4B7E-9236-2A77858ABC57}" presName="desTx" presStyleLbl="node1" presStyleIdx="1" presStyleCnt="2">
        <dgm:presLayoutVars>
          <dgm:bulletEnabled val="1"/>
        </dgm:presLayoutVars>
      </dgm:prSet>
      <dgm:spPr/>
      <dgm:t>
        <a:bodyPr/>
        <a:lstStyle/>
        <a:p>
          <a:endParaRPr lang="en-US"/>
        </a:p>
      </dgm:t>
    </dgm:pt>
  </dgm:ptLst>
  <dgm:cxnLst>
    <dgm:cxn modelId="{C109987E-1F97-47E0-80D2-4C8ACFEFB510}" type="presOf" srcId="{20C7B8AF-8E22-4977-B755-F26722A06DCE}" destId="{BA634C33-44B4-45A8-B516-DCD3F7BA4893}" srcOrd="0" destOrd="0" presId="urn:diagrams.loki3.com/BracketList+Icon"/>
    <dgm:cxn modelId="{621A39AA-5194-4B84-96D7-3F075DFA613F}" type="presOf" srcId="{677574F9-765A-4B7E-9236-2A77858ABC57}" destId="{D89737EE-90D9-4D2C-8195-38A34FC39F29}" srcOrd="0" destOrd="0" presId="urn:diagrams.loki3.com/BracketList+Icon"/>
    <dgm:cxn modelId="{829E6050-FE69-47AA-BD5E-8E61D9E1FE15}" srcId="{20C7B8AF-8E22-4977-B755-F26722A06DCE}" destId="{6C9E3DD7-B584-4778-BD35-640B2C3058EE}" srcOrd="0" destOrd="0" parTransId="{806AE201-AD48-407A-9CDA-076490B92E89}" sibTransId="{6A309AB7-CB78-4B8B-89D1-898CA3E06915}"/>
    <dgm:cxn modelId="{3D84E87A-32B6-43C3-A76D-12EF4A4BC9CB}" type="presOf" srcId="{100A8BE3-8CC2-4E31-AAC3-5AF97528B544}" destId="{9F6FFDEA-D165-47E3-94D4-96B2E5A669AB}" srcOrd="0" destOrd="0" presId="urn:diagrams.loki3.com/BracketList+Icon"/>
    <dgm:cxn modelId="{7BD33E0C-A44D-40E6-86B4-645F7891379F}" type="presOf" srcId="{7447BD24-9062-47E8-B41D-E157CCDD7535}" destId="{957D4C99-327D-48DB-9CCB-36CD5D689BF4}" srcOrd="0" destOrd="0" presId="urn:diagrams.loki3.com/BracketList+Icon"/>
    <dgm:cxn modelId="{E848D24D-7814-4B1A-9035-C915B379B209}" srcId="{677574F9-765A-4B7E-9236-2A77858ABC57}" destId="{100A8BE3-8CC2-4E31-AAC3-5AF97528B544}" srcOrd="0" destOrd="0" parTransId="{992DBD7A-6CDC-4367-83D7-AB229C664D14}" sibTransId="{66C06EF8-E5F8-4FD2-B248-345D00131631}"/>
    <dgm:cxn modelId="{925B8A5C-4D7C-4A28-9568-AB663CA358CF}" srcId="{6C9E3DD7-B584-4778-BD35-640B2C3058EE}" destId="{7447BD24-9062-47E8-B41D-E157CCDD7535}" srcOrd="0" destOrd="0" parTransId="{A8EE4236-03FC-4C59-AAE7-99B44B39E04E}" sibTransId="{582A3526-DC5B-4184-A2A8-11EFA697EB8F}"/>
    <dgm:cxn modelId="{CA1B4AC3-35D5-48CD-8FFC-E16C4DE3F851}" type="presOf" srcId="{6C9E3DD7-B584-4778-BD35-640B2C3058EE}" destId="{3F37A05B-C563-473B-89F5-650928B42CAC}" srcOrd="0" destOrd="0" presId="urn:diagrams.loki3.com/BracketList+Icon"/>
    <dgm:cxn modelId="{E504447A-7EED-42B2-976D-382B973E26D1}" srcId="{20C7B8AF-8E22-4977-B755-F26722A06DCE}" destId="{677574F9-765A-4B7E-9236-2A77858ABC57}" srcOrd="1" destOrd="0" parTransId="{A85CFFD1-3D2E-4B7C-8AA7-1633480916A1}" sibTransId="{D840D7E3-5BF0-4545-A75D-50D1769FF1ED}"/>
    <dgm:cxn modelId="{9C51BE40-E6AD-4DF4-B4A6-AFC11B9C0814}" type="presParOf" srcId="{BA634C33-44B4-45A8-B516-DCD3F7BA4893}" destId="{A9384AB7-21C1-4701-9BAA-6B94C6D638B2}" srcOrd="0" destOrd="0" presId="urn:diagrams.loki3.com/BracketList+Icon"/>
    <dgm:cxn modelId="{5D9407CE-D414-4C5B-8329-7F811062D1EF}" type="presParOf" srcId="{A9384AB7-21C1-4701-9BAA-6B94C6D638B2}" destId="{3F37A05B-C563-473B-89F5-650928B42CAC}" srcOrd="0" destOrd="0" presId="urn:diagrams.loki3.com/BracketList+Icon"/>
    <dgm:cxn modelId="{80ECF3BD-6EF3-47ED-A7BF-C244143C7ED6}" type="presParOf" srcId="{A9384AB7-21C1-4701-9BAA-6B94C6D638B2}" destId="{81250E6C-4ADB-4CA9-B780-C288B856F606}" srcOrd="1" destOrd="0" presId="urn:diagrams.loki3.com/BracketList+Icon"/>
    <dgm:cxn modelId="{A6AE1521-2412-46E6-AACE-24AA9CC888D1}" type="presParOf" srcId="{A9384AB7-21C1-4701-9BAA-6B94C6D638B2}" destId="{854CB501-827E-4220-8EB0-56037F35A8A9}" srcOrd="2" destOrd="0" presId="urn:diagrams.loki3.com/BracketList+Icon"/>
    <dgm:cxn modelId="{D43707AC-D87D-4B3D-9DEB-D88DEBFE71D6}" type="presParOf" srcId="{A9384AB7-21C1-4701-9BAA-6B94C6D638B2}" destId="{957D4C99-327D-48DB-9CCB-36CD5D689BF4}" srcOrd="3" destOrd="0" presId="urn:diagrams.loki3.com/BracketList+Icon"/>
    <dgm:cxn modelId="{FD9CE229-A4F3-490C-83D4-6267FA632A3D}" type="presParOf" srcId="{BA634C33-44B4-45A8-B516-DCD3F7BA4893}" destId="{5F0588AE-7247-4CA4-AA06-AE4D839106E2}" srcOrd="1" destOrd="0" presId="urn:diagrams.loki3.com/BracketList+Icon"/>
    <dgm:cxn modelId="{D45D7DF7-648A-41E0-B35F-BC2FE6197967}" type="presParOf" srcId="{BA634C33-44B4-45A8-B516-DCD3F7BA4893}" destId="{682FDDDF-1617-4154-A8CE-9DD827898D1D}" srcOrd="2" destOrd="0" presId="urn:diagrams.loki3.com/BracketList+Icon"/>
    <dgm:cxn modelId="{777AD42B-98FC-47B0-A9B4-310C3A918A8D}" type="presParOf" srcId="{682FDDDF-1617-4154-A8CE-9DD827898D1D}" destId="{D89737EE-90D9-4D2C-8195-38A34FC39F29}" srcOrd="0" destOrd="0" presId="urn:diagrams.loki3.com/BracketList+Icon"/>
    <dgm:cxn modelId="{12804651-7573-492F-A75D-E16856AB93E3}" type="presParOf" srcId="{682FDDDF-1617-4154-A8CE-9DD827898D1D}" destId="{5F85F52D-B1AC-43AB-BFC0-4B572FD93C97}" srcOrd="1" destOrd="0" presId="urn:diagrams.loki3.com/BracketList+Icon"/>
    <dgm:cxn modelId="{9B038114-1C70-4013-B897-7558F7BA8AB7}" type="presParOf" srcId="{682FDDDF-1617-4154-A8CE-9DD827898D1D}" destId="{01714462-3FD7-4A76-A769-8379EF55E05D}" srcOrd="2" destOrd="0" presId="urn:diagrams.loki3.com/BracketList+Icon"/>
    <dgm:cxn modelId="{CDE2B578-5AA6-4817-8DC5-C52E258F1E47}" type="presParOf" srcId="{682FDDDF-1617-4154-A8CE-9DD827898D1D}" destId="{9F6FFDEA-D165-47E3-94D4-96B2E5A669AB}" srcOrd="3" destOrd="0" presId="urn:diagrams.loki3.com/BracketLis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D2A42F3-23E2-42ED-B1DB-F1AFEECA53F8}"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en-US"/>
        </a:p>
      </dgm:t>
    </dgm:pt>
    <dgm:pt modelId="{862D9C3A-AA11-40AF-9877-545D4C468292}">
      <dgm:prSet phldrT="[Text]" custT="1"/>
      <dgm:spPr>
        <a:ln>
          <a:solidFill>
            <a:srgbClr val="003366"/>
          </a:solidFill>
        </a:ln>
      </dgm:spPr>
      <dgm:t>
        <a:bodyPr/>
        <a:lstStyle/>
        <a:p>
          <a:r>
            <a:rPr lang="en-US" sz="3400" b="1" dirty="0" smtClean="0">
              <a:solidFill>
                <a:srgbClr val="C00000"/>
              </a:solidFill>
            </a:rPr>
            <a:t>Administrator or immediate family member </a:t>
          </a:r>
          <a:r>
            <a:rPr lang="en-US" sz="3400" b="1" u="sng" dirty="0" smtClean="0">
              <a:solidFill>
                <a:srgbClr val="C00000"/>
              </a:solidFill>
            </a:rPr>
            <a:t>in same household</a:t>
          </a:r>
          <a:r>
            <a:rPr lang="en-US" sz="3400" b="1" u="none" dirty="0" smtClean="0">
              <a:solidFill>
                <a:srgbClr val="C00000"/>
              </a:solidFill>
            </a:rPr>
            <a:t> </a:t>
          </a:r>
          <a:r>
            <a:rPr lang="en-US" sz="3400" b="1" dirty="0" smtClean="0">
              <a:solidFill>
                <a:schemeClr val="tx1"/>
              </a:solidFill>
            </a:rPr>
            <a:t>in same or similar Statewide union</a:t>
          </a:r>
          <a:endParaRPr lang="en-US" sz="3400" b="1" dirty="0">
            <a:solidFill>
              <a:schemeClr val="tx1"/>
            </a:solidFill>
          </a:endParaRPr>
        </a:p>
      </dgm:t>
    </dgm:pt>
    <dgm:pt modelId="{BBD22333-CA8B-46F4-96F1-6E5E8E92E2B8}" type="parTrans" cxnId="{7BB46854-D7F0-4610-A502-A89EBBF26C5F}">
      <dgm:prSet/>
      <dgm:spPr/>
      <dgm:t>
        <a:bodyPr/>
        <a:lstStyle/>
        <a:p>
          <a:endParaRPr lang="en-US"/>
        </a:p>
      </dgm:t>
    </dgm:pt>
    <dgm:pt modelId="{EE8C3C78-C2E8-406E-B189-4B837CF85F8D}" type="sibTrans" cxnId="{7BB46854-D7F0-4610-A502-A89EBBF26C5F}">
      <dgm:prSet/>
      <dgm:spPr/>
      <dgm:t>
        <a:bodyPr/>
        <a:lstStyle/>
        <a:p>
          <a:endParaRPr lang="en-US"/>
        </a:p>
      </dgm:t>
    </dgm:pt>
    <dgm:pt modelId="{A12909DE-FC97-48D8-8C54-FAB891A30660}">
      <dgm:prSet phldrT="[Text]"/>
      <dgm:spPr>
        <a:ln>
          <a:solidFill>
            <a:srgbClr val="003366"/>
          </a:solidFill>
        </a:ln>
      </dgm:spPr>
      <dgm:t>
        <a:bodyPr/>
        <a:lstStyle/>
        <a:p>
          <a:r>
            <a:rPr lang="en-US" b="1" dirty="0" smtClean="0">
              <a:solidFill>
                <a:srgbClr val="C00000"/>
              </a:solidFill>
            </a:rPr>
            <a:t>Administrators</a:t>
          </a:r>
          <a:r>
            <a:rPr lang="en-US" dirty="0" smtClean="0"/>
            <a:t> - may </a:t>
          </a:r>
          <a:r>
            <a:rPr lang="en-US" b="1" u="sng" dirty="0" smtClean="0">
              <a:solidFill>
                <a:srgbClr val="C00000"/>
              </a:solidFill>
            </a:rPr>
            <a:t>not</a:t>
          </a:r>
          <a:r>
            <a:rPr lang="en-US" dirty="0" smtClean="0"/>
            <a:t> discuss or participate in any way in negotiations; </a:t>
          </a:r>
          <a:r>
            <a:rPr lang="en-US" b="1" dirty="0" smtClean="0">
              <a:solidFill>
                <a:schemeClr val="tx1"/>
              </a:solidFill>
              <a:effectLst/>
            </a:rPr>
            <a:t>may</a:t>
          </a:r>
          <a:r>
            <a:rPr lang="en-US" dirty="0" smtClean="0">
              <a:solidFill>
                <a:schemeClr val="tx1"/>
              </a:solidFill>
              <a:effectLst/>
            </a:rPr>
            <a:t> provide technical assistance </a:t>
          </a:r>
        </a:p>
      </dgm:t>
    </dgm:pt>
    <dgm:pt modelId="{1964F769-E786-4D02-95CE-2D5A22ED8FF2}" type="parTrans" cxnId="{7942ECE9-4741-4A5B-B86D-BFDA8BAB97CB}">
      <dgm:prSet/>
      <dgm:spPr/>
      <dgm:t>
        <a:bodyPr/>
        <a:lstStyle/>
        <a:p>
          <a:endParaRPr lang="en-US"/>
        </a:p>
      </dgm:t>
    </dgm:pt>
    <dgm:pt modelId="{BD577570-515C-4FDA-BDF5-5674D72790E8}" type="sibTrans" cxnId="{7942ECE9-4741-4A5B-B86D-BFDA8BAB97CB}">
      <dgm:prSet/>
      <dgm:spPr/>
      <dgm:t>
        <a:bodyPr/>
        <a:lstStyle/>
        <a:p>
          <a:endParaRPr lang="en-US"/>
        </a:p>
      </dgm:t>
    </dgm:pt>
    <dgm:pt modelId="{FA089B56-E51A-4867-973F-2FBAED12FC30}">
      <dgm:prSet phldrT="[Text]"/>
      <dgm:spPr>
        <a:ln>
          <a:solidFill>
            <a:srgbClr val="003366"/>
          </a:solidFill>
        </a:ln>
      </dgm:spPr>
      <dgm:t>
        <a:bodyPr/>
        <a:lstStyle/>
        <a:p>
          <a:r>
            <a:rPr lang="en-US" b="1" dirty="0" smtClean="0">
              <a:solidFill>
                <a:srgbClr val="C00000"/>
              </a:solidFill>
            </a:rPr>
            <a:t>BOE member or immediate family member </a:t>
          </a:r>
          <a:r>
            <a:rPr lang="en-US" b="1" u="sng" dirty="0" smtClean="0">
              <a:solidFill>
                <a:srgbClr val="C00000"/>
              </a:solidFill>
            </a:rPr>
            <a:t>in same household</a:t>
          </a:r>
          <a:r>
            <a:rPr lang="en-US" b="1" dirty="0" smtClean="0">
              <a:solidFill>
                <a:srgbClr val="C00000"/>
              </a:solidFill>
            </a:rPr>
            <a:t> </a:t>
          </a:r>
          <a:r>
            <a:rPr lang="en-US" b="1" dirty="0" smtClean="0">
              <a:solidFill>
                <a:schemeClr val="tx1"/>
              </a:solidFill>
            </a:rPr>
            <a:t>in same or similar Statewide union</a:t>
          </a:r>
          <a:endParaRPr lang="en-US" b="1" dirty="0">
            <a:solidFill>
              <a:schemeClr val="tx1"/>
            </a:solidFill>
          </a:endParaRPr>
        </a:p>
      </dgm:t>
    </dgm:pt>
    <dgm:pt modelId="{F9AC5AB9-E0DD-48A6-8903-310AFE805EFF}" type="parTrans" cxnId="{EE8E9368-50C9-4A1D-AF4F-FE8E6D67243C}">
      <dgm:prSet/>
      <dgm:spPr/>
      <dgm:t>
        <a:bodyPr/>
        <a:lstStyle/>
        <a:p>
          <a:endParaRPr lang="en-US"/>
        </a:p>
      </dgm:t>
    </dgm:pt>
    <dgm:pt modelId="{AF5C7E4A-D449-43EA-BF26-7087FC88DBD0}" type="sibTrans" cxnId="{EE8E9368-50C9-4A1D-AF4F-FE8E6D67243C}">
      <dgm:prSet/>
      <dgm:spPr/>
      <dgm:t>
        <a:bodyPr/>
        <a:lstStyle/>
        <a:p>
          <a:endParaRPr lang="en-US"/>
        </a:p>
      </dgm:t>
    </dgm:pt>
    <dgm:pt modelId="{F3AF13AA-FB9A-4B57-8605-D726C71594DB}">
      <dgm:prSet phldrT="[Text]" custT="1"/>
      <dgm:spPr>
        <a:ln>
          <a:solidFill>
            <a:schemeClr val="tx1"/>
          </a:solidFill>
        </a:ln>
      </dgm:spPr>
      <dgm:t>
        <a:bodyPr/>
        <a:lstStyle/>
        <a:p>
          <a:r>
            <a:rPr lang="en-US" sz="2400" b="1" dirty="0" smtClean="0">
              <a:solidFill>
                <a:srgbClr val="C00000"/>
              </a:solidFill>
            </a:rPr>
            <a:t>BOE member </a:t>
          </a:r>
          <a:r>
            <a:rPr lang="en-US" sz="2400" dirty="0" smtClean="0"/>
            <a:t>- may </a:t>
          </a:r>
          <a:r>
            <a:rPr lang="en-US" sz="2400" b="1" u="sng" dirty="0" smtClean="0">
              <a:solidFill>
                <a:srgbClr val="C00000"/>
              </a:solidFill>
            </a:rPr>
            <a:t>not</a:t>
          </a:r>
          <a:r>
            <a:rPr lang="en-US" sz="2400" b="1" dirty="0" smtClean="0">
              <a:solidFill>
                <a:srgbClr val="C00000"/>
              </a:solidFill>
            </a:rPr>
            <a:t> </a:t>
          </a:r>
          <a:r>
            <a:rPr lang="en-US" sz="2400" dirty="0" smtClean="0"/>
            <a:t>participate in negotiations or </a:t>
          </a:r>
          <a:r>
            <a:rPr lang="en-US" sz="2400" dirty="0" smtClean="0">
              <a:solidFill>
                <a:schemeClr val="tx1"/>
              </a:solidFill>
            </a:rPr>
            <a:t>discussion </a:t>
          </a:r>
          <a:r>
            <a:rPr lang="en-US" sz="2400" baseline="0" dirty="0" smtClean="0">
              <a:solidFill>
                <a:schemeClr val="tx1"/>
              </a:solidFill>
              <a:effectLst>
                <a:outerShdw blurRad="38100" dist="38100" dir="2700000" algn="tl">
                  <a:srgbClr val="000000">
                    <a:alpha val="43137"/>
                  </a:srgbClr>
                </a:outerShdw>
              </a:effectLst>
            </a:rPr>
            <a:t>including voting (</a:t>
          </a:r>
          <a:r>
            <a:rPr lang="en-US" sz="2400" baseline="0" dirty="0" err="1" smtClean="0">
              <a:solidFill>
                <a:schemeClr val="tx1"/>
              </a:solidFill>
              <a:effectLst>
                <a:outerShdw blurRad="38100" dist="38100" dir="2700000" algn="tl">
                  <a:srgbClr val="000000">
                    <a:alpha val="43137"/>
                  </a:srgbClr>
                </a:outerShdw>
              </a:effectLst>
            </a:rPr>
            <a:t>Pannucci</a:t>
          </a:r>
          <a:r>
            <a:rPr lang="en-US" sz="2400" baseline="0" dirty="0" smtClean="0">
              <a:solidFill>
                <a:schemeClr val="tx1"/>
              </a:solidFill>
              <a:effectLst>
                <a:outerShdw blurRad="38100" dist="38100" dir="2700000" algn="tl">
                  <a:srgbClr val="000000">
                    <a:alpha val="43137"/>
                  </a:srgbClr>
                </a:outerShdw>
              </a:effectLst>
            </a:rPr>
            <a:t>  A11-15; A16-15)</a:t>
          </a:r>
          <a:endParaRPr lang="en-US" sz="2400" baseline="0" dirty="0">
            <a:solidFill>
              <a:schemeClr val="tx1"/>
            </a:solidFill>
            <a:effectLst>
              <a:outerShdw blurRad="38100" dist="38100" dir="2700000" algn="tl">
                <a:srgbClr val="000000">
                  <a:alpha val="43137"/>
                </a:srgbClr>
              </a:outerShdw>
            </a:effectLst>
          </a:endParaRPr>
        </a:p>
      </dgm:t>
    </dgm:pt>
    <dgm:pt modelId="{1D672F57-0CCA-4C97-A90A-59CADB794BB3}" type="parTrans" cxnId="{475F8880-255D-4745-A71D-75E1F62E7337}">
      <dgm:prSet/>
      <dgm:spPr/>
      <dgm:t>
        <a:bodyPr/>
        <a:lstStyle/>
        <a:p>
          <a:endParaRPr lang="en-US"/>
        </a:p>
      </dgm:t>
    </dgm:pt>
    <dgm:pt modelId="{9B78D097-58B0-40F0-8E7E-0C45B4DBA1AB}" type="sibTrans" cxnId="{475F8880-255D-4745-A71D-75E1F62E7337}">
      <dgm:prSet/>
      <dgm:spPr/>
      <dgm:t>
        <a:bodyPr/>
        <a:lstStyle/>
        <a:p>
          <a:endParaRPr lang="en-US"/>
        </a:p>
      </dgm:t>
    </dgm:pt>
    <dgm:pt modelId="{D3902870-2707-4360-8769-F78E8903FA60}" type="pres">
      <dgm:prSet presAssocID="{DD2A42F3-23E2-42ED-B1DB-F1AFEECA53F8}" presName="diagram" presStyleCnt="0">
        <dgm:presLayoutVars>
          <dgm:chPref val="1"/>
          <dgm:dir/>
          <dgm:animOne val="branch"/>
          <dgm:animLvl val="lvl"/>
          <dgm:resizeHandles/>
        </dgm:presLayoutVars>
      </dgm:prSet>
      <dgm:spPr/>
      <dgm:t>
        <a:bodyPr/>
        <a:lstStyle/>
        <a:p>
          <a:endParaRPr lang="en-US"/>
        </a:p>
      </dgm:t>
    </dgm:pt>
    <dgm:pt modelId="{8C2850E7-D094-4449-A2D6-38A426ABDF0F}" type="pres">
      <dgm:prSet presAssocID="{862D9C3A-AA11-40AF-9877-545D4C468292}" presName="root" presStyleCnt="0"/>
      <dgm:spPr/>
    </dgm:pt>
    <dgm:pt modelId="{02F008ED-4C48-42DB-89CD-E19B1C5BC896}" type="pres">
      <dgm:prSet presAssocID="{862D9C3A-AA11-40AF-9877-545D4C468292}" presName="rootComposite" presStyleCnt="0"/>
      <dgm:spPr/>
    </dgm:pt>
    <dgm:pt modelId="{F24B8E8E-E33F-4398-BF48-97E423537139}" type="pres">
      <dgm:prSet presAssocID="{862D9C3A-AA11-40AF-9877-545D4C468292}" presName="rootText" presStyleLbl="node1" presStyleIdx="0" presStyleCnt="2" custScaleX="222763" custScaleY="316932" custLinFactX="100000" custLinFactNeighborX="150979" custLinFactNeighborY="9097"/>
      <dgm:spPr/>
      <dgm:t>
        <a:bodyPr/>
        <a:lstStyle/>
        <a:p>
          <a:endParaRPr lang="en-US"/>
        </a:p>
      </dgm:t>
    </dgm:pt>
    <dgm:pt modelId="{339F0222-6092-4D54-917A-EAF99CB0740B}" type="pres">
      <dgm:prSet presAssocID="{862D9C3A-AA11-40AF-9877-545D4C468292}" presName="rootConnector" presStyleLbl="node1" presStyleIdx="0" presStyleCnt="2"/>
      <dgm:spPr/>
      <dgm:t>
        <a:bodyPr/>
        <a:lstStyle/>
        <a:p>
          <a:endParaRPr lang="en-US"/>
        </a:p>
      </dgm:t>
    </dgm:pt>
    <dgm:pt modelId="{B501C1F5-34E9-4637-AEC8-E9B4B3C6DFE0}" type="pres">
      <dgm:prSet presAssocID="{862D9C3A-AA11-40AF-9877-545D4C468292}" presName="childShape" presStyleCnt="0"/>
      <dgm:spPr/>
    </dgm:pt>
    <dgm:pt modelId="{AA08D43A-4B90-4510-947F-880A2DAA49EE}" type="pres">
      <dgm:prSet presAssocID="{1964F769-E786-4D02-95CE-2D5A22ED8FF2}" presName="Name13" presStyleLbl="parChTrans1D2" presStyleIdx="0" presStyleCnt="2"/>
      <dgm:spPr/>
      <dgm:t>
        <a:bodyPr/>
        <a:lstStyle/>
        <a:p>
          <a:endParaRPr lang="en-US"/>
        </a:p>
      </dgm:t>
    </dgm:pt>
    <dgm:pt modelId="{43FFDA5A-098A-422B-BCDB-550C50285F05}" type="pres">
      <dgm:prSet presAssocID="{A12909DE-FC97-48D8-8C54-FAB891A30660}" presName="childText" presStyleLbl="bgAcc1" presStyleIdx="0" presStyleCnt="2" custScaleX="245802" custScaleY="210921" custLinFactX="100000" custLinFactNeighborX="193462" custLinFactNeighborY="-814">
        <dgm:presLayoutVars>
          <dgm:bulletEnabled val="1"/>
        </dgm:presLayoutVars>
      </dgm:prSet>
      <dgm:spPr/>
      <dgm:t>
        <a:bodyPr/>
        <a:lstStyle/>
        <a:p>
          <a:endParaRPr lang="en-US"/>
        </a:p>
      </dgm:t>
    </dgm:pt>
    <dgm:pt modelId="{B973F535-F31F-4A0A-8350-DE2A0C389840}" type="pres">
      <dgm:prSet presAssocID="{FA089B56-E51A-4867-973F-2FBAED12FC30}" presName="root" presStyleCnt="0"/>
      <dgm:spPr/>
    </dgm:pt>
    <dgm:pt modelId="{AAF53B94-FC16-48B0-BF74-02B3A1F4F1AD}" type="pres">
      <dgm:prSet presAssocID="{FA089B56-E51A-4867-973F-2FBAED12FC30}" presName="rootComposite" presStyleCnt="0"/>
      <dgm:spPr/>
    </dgm:pt>
    <dgm:pt modelId="{3D23B5FC-C87F-43AE-B7BB-62A887E60E05}" type="pres">
      <dgm:prSet presAssocID="{FA089B56-E51A-4867-973F-2FBAED12FC30}" presName="rootText" presStyleLbl="node1" presStyleIdx="1" presStyleCnt="2" custScaleX="223150" custScaleY="315551" custLinFactX="-100000" custLinFactNeighborX="-139726" custLinFactNeighborY="9097"/>
      <dgm:spPr/>
      <dgm:t>
        <a:bodyPr/>
        <a:lstStyle/>
        <a:p>
          <a:endParaRPr lang="en-US"/>
        </a:p>
      </dgm:t>
    </dgm:pt>
    <dgm:pt modelId="{2D0C5DC0-AFFA-44C3-8788-8894F3C61906}" type="pres">
      <dgm:prSet presAssocID="{FA089B56-E51A-4867-973F-2FBAED12FC30}" presName="rootConnector" presStyleLbl="node1" presStyleIdx="1" presStyleCnt="2"/>
      <dgm:spPr/>
      <dgm:t>
        <a:bodyPr/>
        <a:lstStyle/>
        <a:p>
          <a:endParaRPr lang="en-US"/>
        </a:p>
      </dgm:t>
    </dgm:pt>
    <dgm:pt modelId="{70D30B94-D965-4B63-93D4-467D979E1273}" type="pres">
      <dgm:prSet presAssocID="{FA089B56-E51A-4867-973F-2FBAED12FC30}" presName="childShape" presStyleCnt="0"/>
      <dgm:spPr/>
    </dgm:pt>
    <dgm:pt modelId="{4DD04A2C-F5D2-4DBD-9ADA-C8D9DF96CBD4}" type="pres">
      <dgm:prSet presAssocID="{1D672F57-0CCA-4C97-A90A-59CADB794BB3}" presName="Name13" presStyleLbl="parChTrans1D2" presStyleIdx="1" presStyleCnt="2"/>
      <dgm:spPr/>
      <dgm:t>
        <a:bodyPr/>
        <a:lstStyle/>
        <a:p>
          <a:endParaRPr lang="en-US"/>
        </a:p>
      </dgm:t>
    </dgm:pt>
    <dgm:pt modelId="{997D0C5B-AE1A-41B3-BF50-1B93A9F80AEB}" type="pres">
      <dgm:prSet presAssocID="{F3AF13AA-FB9A-4B57-8605-D726C71594DB}" presName="childText" presStyleLbl="bgAcc1" presStyleIdx="1" presStyleCnt="2" custScaleX="241710" custScaleY="220214" custLinFactX="-118860" custLinFactNeighborX="-200000" custLinFactNeighborY="-701">
        <dgm:presLayoutVars>
          <dgm:bulletEnabled val="1"/>
        </dgm:presLayoutVars>
      </dgm:prSet>
      <dgm:spPr/>
      <dgm:t>
        <a:bodyPr/>
        <a:lstStyle/>
        <a:p>
          <a:endParaRPr lang="en-US"/>
        </a:p>
      </dgm:t>
    </dgm:pt>
  </dgm:ptLst>
  <dgm:cxnLst>
    <dgm:cxn modelId="{BE0659D5-869C-4B9C-A698-1C5F23A772CA}" type="presOf" srcId="{FA089B56-E51A-4867-973F-2FBAED12FC30}" destId="{2D0C5DC0-AFFA-44C3-8788-8894F3C61906}" srcOrd="1" destOrd="0" presId="urn:microsoft.com/office/officeart/2005/8/layout/hierarchy3"/>
    <dgm:cxn modelId="{5590ED40-A929-4691-B264-EAD8ECEB0FAF}" type="presOf" srcId="{1D672F57-0CCA-4C97-A90A-59CADB794BB3}" destId="{4DD04A2C-F5D2-4DBD-9ADA-C8D9DF96CBD4}" srcOrd="0" destOrd="0" presId="urn:microsoft.com/office/officeart/2005/8/layout/hierarchy3"/>
    <dgm:cxn modelId="{7942ECE9-4741-4A5B-B86D-BFDA8BAB97CB}" srcId="{862D9C3A-AA11-40AF-9877-545D4C468292}" destId="{A12909DE-FC97-48D8-8C54-FAB891A30660}" srcOrd="0" destOrd="0" parTransId="{1964F769-E786-4D02-95CE-2D5A22ED8FF2}" sibTransId="{BD577570-515C-4FDA-BDF5-5674D72790E8}"/>
    <dgm:cxn modelId="{6B7BA73A-949E-445E-89A4-6A9B35C8ED54}" type="presOf" srcId="{862D9C3A-AA11-40AF-9877-545D4C468292}" destId="{F24B8E8E-E33F-4398-BF48-97E423537139}" srcOrd="0" destOrd="0" presId="urn:microsoft.com/office/officeart/2005/8/layout/hierarchy3"/>
    <dgm:cxn modelId="{475F8880-255D-4745-A71D-75E1F62E7337}" srcId="{FA089B56-E51A-4867-973F-2FBAED12FC30}" destId="{F3AF13AA-FB9A-4B57-8605-D726C71594DB}" srcOrd="0" destOrd="0" parTransId="{1D672F57-0CCA-4C97-A90A-59CADB794BB3}" sibTransId="{9B78D097-58B0-40F0-8E7E-0C45B4DBA1AB}"/>
    <dgm:cxn modelId="{C1D41314-3577-4C65-A685-80BEF27DEA10}" type="presOf" srcId="{1964F769-E786-4D02-95CE-2D5A22ED8FF2}" destId="{AA08D43A-4B90-4510-947F-880A2DAA49EE}" srcOrd="0" destOrd="0" presId="urn:microsoft.com/office/officeart/2005/8/layout/hierarchy3"/>
    <dgm:cxn modelId="{0F87365F-61CC-4E0C-A3F1-0A3DFD3DD916}" type="presOf" srcId="{DD2A42F3-23E2-42ED-B1DB-F1AFEECA53F8}" destId="{D3902870-2707-4360-8769-F78E8903FA60}" srcOrd="0" destOrd="0" presId="urn:microsoft.com/office/officeart/2005/8/layout/hierarchy3"/>
    <dgm:cxn modelId="{21845FF8-7EB7-42E1-975C-C2E72DE0D449}" type="presOf" srcId="{A12909DE-FC97-48D8-8C54-FAB891A30660}" destId="{43FFDA5A-098A-422B-BCDB-550C50285F05}" srcOrd="0" destOrd="0" presId="urn:microsoft.com/office/officeart/2005/8/layout/hierarchy3"/>
    <dgm:cxn modelId="{EE8E9368-50C9-4A1D-AF4F-FE8E6D67243C}" srcId="{DD2A42F3-23E2-42ED-B1DB-F1AFEECA53F8}" destId="{FA089B56-E51A-4867-973F-2FBAED12FC30}" srcOrd="1" destOrd="0" parTransId="{F9AC5AB9-E0DD-48A6-8903-310AFE805EFF}" sibTransId="{AF5C7E4A-D449-43EA-BF26-7087FC88DBD0}"/>
    <dgm:cxn modelId="{E1F8100B-EFA9-4560-A28D-A8A6F1A62AF8}" type="presOf" srcId="{F3AF13AA-FB9A-4B57-8605-D726C71594DB}" destId="{997D0C5B-AE1A-41B3-BF50-1B93A9F80AEB}" srcOrd="0" destOrd="0" presId="urn:microsoft.com/office/officeart/2005/8/layout/hierarchy3"/>
    <dgm:cxn modelId="{1CDDA90D-77DF-48FA-B90B-35546D23773F}" type="presOf" srcId="{862D9C3A-AA11-40AF-9877-545D4C468292}" destId="{339F0222-6092-4D54-917A-EAF99CB0740B}" srcOrd="1" destOrd="0" presId="urn:microsoft.com/office/officeart/2005/8/layout/hierarchy3"/>
    <dgm:cxn modelId="{311DAC5F-D2DB-4BB5-9E2F-3DBD2E5A21C0}" type="presOf" srcId="{FA089B56-E51A-4867-973F-2FBAED12FC30}" destId="{3D23B5FC-C87F-43AE-B7BB-62A887E60E05}" srcOrd="0" destOrd="0" presId="urn:microsoft.com/office/officeart/2005/8/layout/hierarchy3"/>
    <dgm:cxn modelId="{7BB46854-D7F0-4610-A502-A89EBBF26C5F}" srcId="{DD2A42F3-23E2-42ED-B1DB-F1AFEECA53F8}" destId="{862D9C3A-AA11-40AF-9877-545D4C468292}" srcOrd="0" destOrd="0" parTransId="{BBD22333-CA8B-46F4-96F1-6E5E8E92E2B8}" sibTransId="{EE8C3C78-C2E8-406E-B189-4B837CF85F8D}"/>
    <dgm:cxn modelId="{8CF8C83D-857C-4FF4-A54B-D1EA6BAFF5ED}" type="presParOf" srcId="{D3902870-2707-4360-8769-F78E8903FA60}" destId="{8C2850E7-D094-4449-A2D6-38A426ABDF0F}" srcOrd="0" destOrd="0" presId="urn:microsoft.com/office/officeart/2005/8/layout/hierarchy3"/>
    <dgm:cxn modelId="{F7DB0407-9884-4261-9932-868DCAD17ADA}" type="presParOf" srcId="{8C2850E7-D094-4449-A2D6-38A426ABDF0F}" destId="{02F008ED-4C48-42DB-89CD-E19B1C5BC896}" srcOrd="0" destOrd="0" presId="urn:microsoft.com/office/officeart/2005/8/layout/hierarchy3"/>
    <dgm:cxn modelId="{97643A15-4E11-4117-944F-1FEC01CB5FE9}" type="presParOf" srcId="{02F008ED-4C48-42DB-89CD-E19B1C5BC896}" destId="{F24B8E8E-E33F-4398-BF48-97E423537139}" srcOrd="0" destOrd="0" presId="urn:microsoft.com/office/officeart/2005/8/layout/hierarchy3"/>
    <dgm:cxn modelId="{F9C04A82-105A-4BC5-AE00-7658DF0F19C0}" type="presParOf" srcId="{02F008ED-4C48-42DB-89CD-E19B1C5BC896}" destId="{339F0222-6092-4D54-917A-EAF99CB0740B}" srcOrd="1" destOrd="0" presId="urn:microsoft.com/office/officeart/2005/8/layout/hierarchy3"/>
    <dgm:cxn modelId="{7D95A8EF-0244-49E4-A735-472388007936}" type="presParOf" srcId="{8C2850E7-D094-4449-A2D6-38A426ABDF0F}" destId="{B501C1F5-34E9-4637-AEC8-E9B4B3C6DFE0}" srcOrd="1" destOrd="0" presId="urn:microsoft.com/office/officeart/2005/8/layout/hierarchy3"/>
    <dgm:cxn modelId="{92C8F576-86A1-4393-9A20-CAB017F12506}" type="presParOf" srcId="{B501C1F5-34E9-4637-AEC8-E9B4B3C6DFE0}" destId="{AA08D43A-4B90-4510-947F-880A2DAA49EE}" srcOrd="0" destOrd="0" presId="urn:microsoft.com/office/officeart/2005/8/layout/hierarchy3"/>
    <dgm:cxn modelId="{83BD18A2-B935-43E4-AEDA-30785ACF1F30}" type="presParOf" srcId="{B501C1F5-34E9-4637-AEC8-E9B4B3C6DFE0}" destId="{43FFDA5A-098A-422B-BCDB-550C50285F05}" srcOrd="1" destOrd="0" presId="urn:microsoft.com/office/officeart/2005/8/layout/hierarchy3"/>
    <dgm:cxn modelId="{4BB737A8-65B0-4F1D-9729-4864EC556FD1}" type="presParOf" srcId="{D3902870-2707-4360-8769-F78E8903FA60}" destId="{B973F535-F31F-4A0A-8350-DE2A0C389840}" srcOrd="1" destOrd="0" presId="urn:microsoft.com/office/officeart/2005/8/layout/hierarchy3"/>
    <dgm:cxn modelId="{54883215-B8D7-4C72-8E6C-3A89DB8EE1FC}" type="presParOf" srcId="{B973F535-F31F-4A0A-8350-DE2A0C389840}" destId="{AAF53B94-FC16-48B0-BF74-02B3A1F4F1AD}" srcOrd="0" destOrd="0" presId="urn:microsoft.com/office/officeart/2005/8/layout/hierarchy3"/>
    <dgm:cxn modelId="{E54B6587-3C81-4CCA-AE44-11F74217D55C}" type="presParOf" srcId="{AAF53B94-FC16-48B0-BF74-02B3A1F4F1AD}" destId="{3D23B5FC-C87F-43AE-B7BB-62A887E60E05}" srcOrd="0" destOrd="0" presId="urn:microsoft.com/office/officeart/2005/8/layout/hierarchy3"/>
    <dgm:cxn modelId="{BC4A6E37-A46E-4432-A0ED-99F95AE562B1}" type="presParOf" srcId="{AAF53B94-FC16-48B0-BF74-02B3A1F4F1AD}" destId="{2D0C5DC0-AFFA-44C3-8788-8894F3C61906}" srcOrd="1" destOrd="0" presId="urn:microsoft.com/office/officeart/2005/8/layout/hierarchy3"/>
    <dgm:cxn modelId="{E75CD3ED-5314-47F3-9C75-2C5B8D8A5532}" type="presParOf" srcId="{B973F535-F31F-4A0A-8350-DE2A0C389840}" destId="{70D30B94-D965-4B63-93D4-467D979E1273}" srcOrd="1" destOrd="0" presId="urn:microsoft.com/office/officeart/2005/8/layout/hierarchy3"/>
    <dgm:cxn modelId="{3BFE8C5D-9B2A-448C-86AF-8541142154B3}" type="presParOf" srcId="{70D30B94-D965-4B63-93D4-467D979E1273}" destId="{4DD04A2C-F5D2-4DBD-9ADA-C8D9DF96CBD4}" srcOrd="0" destOrd="0" presId="urn:microsoft.com/office/officeart/2005/8/layout/hierarchy3"/>
    <dgm:cxn modelId="{FF879825-5BFC-4F8B-BBFB-39128CB85F59}" type="presParOf" srcId="{70D30B94-D965-4B63-93D4-467D979E1273}" destId="{997D0C5B-AE1A-41B3-BF50-1B93A9F80AEB}"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D2A42F3-23E2-42ED-B1DB-F1AFEECA53F8}"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en-US"/>
        </a:p>
      </dgm:t>
    </dgm:pt>
    <dgm:pt modelId="{862D9C3A-AA11-40AF-9877-545D4C468292}">
      <dgm:prSet phldrT="[Text]" custT="1"/>
      <dgm:spPr>
        <a:ln>
          <a:solidFill>
            <a:srgbClr val="003366"/>
          </a:solidFill>
        </a:ln>
      </dgm:spPr>
      <dgm:t>
        <a:bodyPr/>
        <a:lstStyle/>
        <a:p>
          <a:r>
            <a:rPr lang="en-US" sz="2200" b="1" dirty="0" smtClean="0">
              <a:solidFill>
                <a:schemeClr val="tx1"/>
              </a:solidFill>
            </a:rPr>
            <a:t>Administrator’s relative </a:t>
          </a:r>
          <a:r>
            <a:rPr lang="en-US" sz="2400" b="1" u="sng" dirty="0" smtClean="0">
              <a:solidFill>
                <a:srgbClr val="C00000"/>
              </a:solidFill>
            </a:rPr>
            <a:t>out of household</a:t>
          </a:r>
          <a:r>
            <a:rPr lang="en-US" sz="2400" b="1" dirty="0" smtClean="0">
              <a:solidFill>
                <a:srgbClr val="C00000"/>
              </a:solidFill>
            </a:rPr>
            <a:t> </a:t>
          </a:r>
          <a:r>
            <a:rPr lang="en-US" sz="2200" b="1" dirty="0" smtClean="0">
              <a:solidFill>
                <a:schemeClr val="tx1"/>
              </a:solidFill>
            </a:rPr>
            <a:t>in same or similar Statewide union</a:t>
          </a:r>
          <a:endParaRPr lang="en-US" sz="2200" b="1" dirty="0">
            <a:solidFill>
              <a:schemeClr val="tx1"/>
            </a:solidFill>
          </a:endParaRPr>
        </a:p>
      </dgm:t>
    </dgm:pt>
    <dgm:pt modelId="{BBD22333-CA8B-46F4-96F1-6E5E8E92E2B8}" type="parTrans" cxnId="{7BB46854-D7F0-4610-A502-A89EBBF26C5F}">
      <dgm:prSet/>
      <dgm:spPr/>
      <dgm:t>
        <a:bodyPr/>
        <a:lstStyle/>
        <a:p>
          <a:endParaRPr lang="en-US"/>
        </a:p>
      </dgm:t>
    </dgm:pt>
    <dgm:pt modelId="{EE8C3C78-C2E8-406E-B189-4B837CF85F8D}" type="sibTrans" cxnId="{7BB46854-D7F0-4610-A502-A89EBBF26C5F}">
      <dgm:prSet/>
      <dgm:spPr/>
      <dgm:t>
        <a:bodyPr/>
        <a:lstStyle/>
        <a:p>
          <a:endParaRPr lang="en-US"/>
        </a:p>
      </dgm:t>
    </dgm:pt>
    <dgm:pt modelId="{F45AD505-4FD9-4778-8FA1-FA34A2DDAF93}">
      <dgm:prSet phldrT="[Text]" custT="1"/>
      <dgm:spPr>
        <a:ln>
          <a:solidFill>
            <a:srgbClr val="003366"/>
          </a:solidFill>
        </a:ln>
      </dgm:spPr>
      <dgm:t>
        <a:bodyPr/>
        <a:lstStyle/>
        <a:p>
          <a:r>
            <a:rPr lang="en-US" sz="2400" b="1" dirty="0" smtClean="0">
              <a:solidFill>
                <a:srgbClr val="C00000"/>
              </a:solidFill>
            </a:rPr>
            <a:t>If relative has heighten union involvement- negotiation chair; union officer, or undergoing negotiations</a:t>
          </a:r>
          <a:endParaRPr lang="en-US" sz="2400" dirty="0" smtClean="0"/>
        </a:p>
      </dgm:t>
    </dgm:pt>
    <dgm:pt modelId="{5C6858FE-8ACC-4A48-BDF5-BD92543F0F9D}" type="parTrans" cxnId="{5F3ADBD8-777E-4EAA-BBA2-2FB486977F1B}">
      <dgm:prSet/>
      <dgm:spPr/>
      <dgm:t>
        <a:bodyPr/>
        <a:lstStyle/>
        <a:p>
          <a:endParaRPr lang="en-US"/>
        </a:p>
      </dgm:t>
    </dgm:pt>
    <dgm:pt modelId="{F08CDE67-A523-47C0-A6DC-AF3441EBEF19}" type="sibTrans" cxnId="{5F3ADBD8-777E-4EAA-BBA2-2FB486977F1B}">
      <dgm:prSet/>
      <dgm:spPr/>
      <dgm:t>
        <a:bodyPr/>
        <a:lstStyle/>
        <a:p>
          <a:endParaRPr lang="en-US"/>
        </a:p>
      </dgm:t>
    </dgm:pt>
    <dgm:pt modelId="{A12909DE-FC97-48D8-8C54-FAB891A30660}">
      <dgm:prSet phldrT="[Text]"/>
      <dgm:spPr>
        <a:ln>
          <a:solidFill>
            <a:srgbClr val="003366"/>
          </a:solidFill>
        </a:ln>
      </dgm:spPr>
      <dgm:t>
        <a:bodyPr/>
        <a:lstStyle/>
        <a:p>
          <a:r>
            <a:rPr lang="en-US" b="1" dirty="0" smtClean="0">
              <a:solidFill>
                <a:srgbClr val="C00000"/>
              </a:solidFill>
            </a:rPr>
            <a:t>Administrators</a:t>
          </a:r>
          <a:r>
            <a:rPr lang="en-US" dirty="0" smtClean="0"/>
            <a:t> - may </a:t>
          </a:r>
          <a:r>
            <a:rPr lang="en-US" b="1" u="sng" dirty="0" smtClean="0">
              <a:solidFill>
                <a:srgbClr val="C00000"/>
              </a:solidFill>
            </a:rPr>
            <a:t>not</a:t>
          </a:r>
          <a:r>
            <a:rPr lang="en-US" u="sng" dirty="0" smtClean="0"/>
            <a:t> </a:t>
          </a:r>
          <a:r>
            <a:rPr lang="en-US" dirty="0" smtClean="0"/>
            <a:t>discuss or participate in any way in negotiations; </a:t>
          </a:r>
          <a:r>
            <a:rPr lang="en-US" dirty="0" smtClean="0">
              <a:solidFill>
                <a:schemeClr val="tx1"/>
              </a:solidFill>
              <a:effectLst/>
            </a:rPr>
            <a:t>may provide technical assistance </a:t>
          </a:r>
        </a:p>
      </dgm:t>
    </dgm:pt>
    <dgm:pt modelId="{1964F769-E786-4D02-95CE-2D5A22ED8FF2}" type="parTrans" cxnId="{7942ECE9-4741-4A5B-B86D-BFDA8BAB97CB}">
      <dgm:prSet/>
      <dgm:spPr/>
      <dgm:t>
        <a:bodyPr/>
        <a:lstStyle/>
        <a:p>
          <a:endParaRPr lang="en-US"/>
        </a:p>
      </dgm:t>
    </dgm:pt>
    <dgm:pt modelId="{BD577570-515C-4FDA-BDF5-5674D72790E8}" type="sibTrans" cxnId="{7942ECE9-4741-4A5B-B86D-BFDA8BAB97CB}">
      <dgm:prSet/>
      <dgm:spPr/>
      <dgm:t>
        <a:bodyPr/>
        <a:lstStyle/>
        <a:p>
          <a:endParaRPr lang="en-US"/>
        </a:p>
      </dgm:t>
    </dgm:pt>
    <dgm:pt modelId="{FA089B56-E51A-4867-973F-2FBAED12FC30}">
      <dgm:prSet phldrT="[Text]" custT="1"/>
      <dgm:spPr>
        <a:ln>
          <a:solidFill>
            <a:srgbClr val="003366"/>
          </a:solidFill>
        </a:ln>
      </dgm:spPr>
      <dgm:t>
        <a:bodyPr/>
        <a:lstStyle/>
        <a:p>
          <a:r>
            <a:rPr lang="en-US" sz="2200" b="1" dirty="0" smtClean="0">
              <a:solidFill>
                <a:schemeClr val="tx1"/>
              </a:solidFill>
            </a:rPr>
            <a:t>BOE member’s relative </a:t>
          </a:r>
          <a:r>
            <a:rPr lang="en-US" sz="2400" b="1" u="sng" dirty="0" smtClean="0">
              <a:solidFill>
                <a:srgbClr val="C00000"/>
              </a:solidFill>
            </a:rPr>
            <a:t>out of household</a:t>
          </a:r>
          <a:r>
            <a:rPr lang="en-US" sz="2200" b="1" dirty="0" smtClean="0">
              <a:solidFill>
                <a:srgbClr val="C00000"/>
              </a:solidFill>
            </a:rPr>
            <a:t> </a:t>
          </a:r>
          <a:r>
            <a:rPr lang="en-US" sz="2200" b="1" dirty="0" smtClean="0">
              <a:solidFill>
                <a:schemeClr val="tx1"/>
              </a:solidFill>
            </a:rPr>
            <a:t>in same or  similar Statewide union</a:t>
          </a:r>
          <a:endParaRPr lang="en-US" sz="2200" b="1" dirty="0">
            <a:solidFill>
              <a:schemeClr val="tx1"/>
            </a:solidFill>
          </a:endParaRPr>
        </a:p>
      </dgm:t>
    </dgm:pt>
    <dgm:pt modelId="{F9AC5AB9-E0DD-48A6-8903-310AFE805EFF}" type="parTrans" cxnId="{EE8E9368-50C9-4A1D-AF4F-FE8E6D67243C}">
      <dgm:prSet/>
      <dgm:spPr/>
      <dgm:t>
        <a:bodyPr/>
        <a:lstStyle/>
        <a:p>
          <a:endParaRPr lang="en-US"/>
        </a:p>
      </dgm:t>
    </dgm:pt>
    <dgm:pt modelId="{AF5C7E4A-D449-43EA-BF26-7087FC88DBD0}" type="sibTrans" cxnId="{EE8E9368-50C9-4A1D-AF4F-FE8E6D67243C}">
      <dgm:prSet/>
      <dgm:spPr/>
      <dgm:t>
        <a:bodyPr/>
        <a:lstStyle/>
        <a:p>
          <a:endParaRPr lang="en-US"/>
        </a:p>
      </dgm:t>
    </dgm:pt>
    <dgm:pt modelId="{1E91761F-A648-4F39-B507-F163AC6D4C2F}">
      <dgm:prSet phldrT="[Text]" custT="1"/>
      <dgm:spPr>
        <a:ln>
          <a:solidFill>
            <a:srgbClr val="003366"/>
          </a:solidFill>
        </a:ln>
      </dgm:spPr>
      <dgm:t>
        <a:bodyPr/>
        <a:lstStyle/>
        <a:p>
          <a:r>
            <a:rPr lang="en-US" sz="2400" b="1" dirty="0" smtClean="0">
              <a:solidFill>
                <a:srgbClr val="C00000"/>
              </a:solidFill>
            </a:rPr>
            <a:t>If relative has heighten union involvement- negotiation chair; union officer, or undergoing negotiations</a:t>
          </a:r>
          <a:endParaRPr lang="en-US" sz="2400" b="1" dirty="0">
            <a:solidFill>
              <a:srgbClr val="C00000"/>
            </a:solidFill>
          </a:endParaRPr>
        </a:p>
      </dgm:t>
    </dgm:pt>
    <dgm:pt modelId="{2B8C3E02-3078-4989-9848-82DFFBAA78D1}" type="parTrans" cxnId="{AD3D5A4F-15D4-4C7B-9585-7AC725EE6A99}">
      <dgm:prSet/>
      <dgm:spPr/>
      <dgm:t>
        <a:bodyPr/>
        <a:lstStyle/>
        <a:p>
          <a:endParaRPr lang="en-US"/>
        </a:p>
      </dgm:t>
    </dgm:pt>
    <dgm:pt modelId="{6FE50FF7-9EB3-463C-9EDE-68515AE1C149}" type="sibTrans" cxnId="{AD3D5A4F-15D4-4C7B-9585-7AC725EE6A99}">
      <dgm:prSet/>
      <dgm:spPr/>
      <dgm:t>
        <a:bodyPr/>
        <a:lstStyle/>
        <a:p>
          <a:endParaRPr lang="en-US"/>
        </a:p>
      </dgm:t>
    </dgm:pt>
    <dgm:pt modelId="{F3AF13AA-FB9A-4B57-8605-D726C71594DB}">
      <dgm:prSet phldrT="[Text]" custT="1"/>
      <dgm:spPr>
        <a:ln>
          <a:solidFill>
            <a:schemeClr val="tx1"/>
          </a:solidFill>
        </a:ln>
      </dgm:spPr>
      <dgm:t>
        <a:bodyPr/>
        <a:lstStyle/>
        <a:p>
          <a:r>
            <a:rPr lang="en-US" sz="2000" b="1" dirty="0" smtClean="0">
              <a:solidFill>
                <a:srgbClr val="C00000"/>
              </a:solidFill>
            </a:rPr>
            <a:t>BOE member </a:t>
          </a:r>
          <a:r>
            <a:rPr lang="en-US" sz="2000" dirty="0" smtClean="0"/>
            <a:t>- may </a:t>
          </a:r>
          <a:r>
            <a:rPr lang="en-US" sz="2000" b="1" u="sng" dirty="0" smtClean="0">
              <a:solidFill>
                <a:srgbClr val="C00000"/>
              </a:solidFill>
            </a:rPr>
            <a:t>not</a:t>
          </a:r>
          <a:r>
            <a:rPr lang="en-US" sz="2000" b="1" dirty="0" smtClean="0">
              <a:solidFill>
                <a:srgbClr val="C00000"/>
              </a:solidFill>
            </a:rPr>
            <a:t> </a:t>
          </a:r>
          <a:r>
            <a:rPr lang="en-US" sz="2000" dirty="0" smtClean="0"/>
            <a:t>participate in negotiations or </a:t>
          </a:r>
          <a:r>
            <a:rPr lang="en-US" sz="2000" dirty="0" smtClean="0">
              <a:solidFill>
                <a:schemeClr val="tx1"/>
              </a:solidFill>
            </a:rPr>
            <a:t>discussion </a:t>
          </a:r>
          <a:r>
            <a:rPr lang="en-US" sz="2000" baseline="0" dirty="0" smtClean="0">
              <a:solidFill>
                <a:schemeClr val="tx1"/>
              </a:solidFill>
              <a:effectLst>
                <a:outerShdw blurRad="38100" dist="38100" dir="2700000" algn="tl">
                  <a:srgbClr val="000000">
                    <a:alpha val="43137"/>
                  </a:srgbClr>
                </a:outerShdw>
              </a:effectLst>
            </a:rPr>
            <a:t>including voting (</a:t>
          </a:r>
          <a:r>
            <a:rPr lang="en-US" sz="2000" baseline="0" dirty="0" err="1" smtClean="0">
              <a:solidFill>
                <a:schemeClr val="tx1"/>
              </a:solidFill>
              <a:effectLst>
                <a:outerShdw blurRad="38100" dist="38100" dir="2700000" algn="tl">
                  <a:srgbClr val="000000">
                    <a:alpha val="43137"/>
                  </a:srgbClr>
                </a:outerShdw>
              </a:effectLst>
            </a:rPr>
            <a:t>Pannucci</a:t>
          </a:r>
          <a:r>
            <a:rPr lang="en-US" sz="2000" baseline="0" dirty="0" smtClean="0">
              <a:solidFill>
                <a:schemeClr val="tx1"/>
              </a:solidFill>
              <a:effectLst>
                <a:outerShdw blurRad="38100" dist="38100" dir="2700000" algn="tl">
                  <a:srgbClr val="000000">
                    <a:alpha val="43137"/>
                  </a:srgbClr>
                </a:outerShdw>
              </a:effectLst>
            </a:rPr>
            <a:t>  A11-15; A16-15)</a:t>
          </a:r>
          <a:endParaRPr lang="en-US" sz="2000" baseline="0" dirty="0">
            <a:solidFill>
              <a:schemeClr val="tx1"/>
            </a:solidFill>
            <a:effectLst>
              <a:outerShdw blurRad="38100" dist="38100" dir="2700000" algn="tl">
                <a:srgbClr val="000000">
                  <a:alpha val="43137"/>
                </a:srgbClr>
              </a:outerShdw>
            </a:effectLst>
          </a:endParaRPr>
        </a:p>
      </dgm:t>
    </dgm:pt>
    <dgm:pt modelId="{1D672F57-0CCA-4C97-A90A-59CADB794BB3}" type="parTrans" cxnId="{475F8880-255D-4745-A71D-75E1F62E7337}">
      <dgm:prSet/>
      <dgm:spPr/>
      <dgm:t>
        <a:bodyPr/>
        <a:lstStyle/>
        <a:p>
          <a:endParaRPr lang="en-US"/>
        </a:p>
      </dgm:t>
    </dgm:pt>
    <dgm:pt modelId="{9B78D097-58B0-40F0-8E7E-0C45B4DBA1AB}" type="sibTrans" cxnId="{475F8880-255D-4745-A71D-75E1F62E7337}">
      <dgm:prSet/>
      <dgm:spPr/>
      <dgm:t>
        <a:bodyPr/>
        <a:lstStyle/>
        <a:p>
          <a:endParaRPr lang="en-US"/>
        </a:p>
      </dgm:t>
    </dgm:pt>
    <dgm:pt modelId="{D3902870-2707-4360-8769-F78E8903FA60}" type="pres">
      <dgm:prSet presAssocID="{DD2A42F3-23E2-42ED-B1DB-F1AFEECA53F8}" presName="diagram" presStyleCnt="0">
        <dgm:presLayoutVars>
          <dgm:chPref val="1"/>
          <dgm:dir/>
          <dgm:animOne val="branch"/>
          <dgm:animLvl val="lvl"/>
          <dgm:resizeHandles/>
        </dgm:presLayoutVars>
      </dgm:prSet>
      <dgm:spPr/>
      <dgm:t>
        <a:bodyPr/>
        <a:lstStyle/>
        <a:p>
          <a:endParaRPr lang="en-US"/>
        </a:p>
      </dgm:t>
    </dgm:pt>
    <dgm:pt modelId="{8C2850E7-D094-4449-A2D6-38A426ABDF0F}" type="pres">
      <dgm:prSet presAssocID="{862D9C3A-AA11-40AF-9877-545D4C468292}" presName="root" presStyleCnt="0"/>
      <dgm:spPr/>
    </dgm:pt>
    <dgm:pt modelId="{02F008ED-4C48-42DB-89CD-E19B1C5BC896}" type="pres">
      <dgm:prSet presAssocID="{862D9C3A-AA11-40AF-9877-545D4C468292}" presName="rootComposite" presStyleCnt="0"/>
      <dgm:spPr/>
    </dgm:pt>
    <dgm:pt modelId="{F24B8E8E-E33F-4398-BF48-97E423537139}" type="pres">
      <dgm:prSet presAssocID="{862D9C3A-AA11-40AF-9877-545D4C468292}" presName="rootText" presStyleLbl="node1" presStyleIdx="0" presStyleCnt="2" custScaleX="389148" custScaleY="262770" custLinFactX="200000" custLinFactNeighborX="224302" custLinFactNeighborY="13963"/>
      <dgm:spPr/>
      <dgm:t>
        <a:bodyPr/>
        <a:lstStyle/>
        <a:p>
          <a:endParaRPr lang="en-US"/>
        </a:p>
      </dgm:t>
    </dgm:pt>
    <dgm:pt modelId="{339F0222-6092-4D54-917A-EAF99CB0740B}" type="pres">
      <dgm:prSet presAssocID="{862D9C3A-AA11-40AF-9877-545D4C468292}" presName="rootConnector" presStyleLbl="node1" presStyleIdx="0" presStyleCnt="2"/>
      <dgm:spPr/>
      <dgm:t>
        <a:bodyPr/>
        <a:lstStyle/>
        <a:p>
          <a:endParaRPr lang="en-US"/>
        </a:p>
      </dgm:t>
    </dgm:pt>
    <dgm:pt modelId="{B501C1F5-34E9-4637-AEC8-E9B4B3C6DFE0}" type="pres">
      <dgm:prSet presAssocID="{862D9C3A-AA11-40AF-9877-545D4C468292}" presName="childShape" presStyleCnt="0"/>
      <dgm:spPr/>
    </dgm:pt>
    <dgm:pt modelId="{9FF7BB7E-1D95-4F54-9D0F-1E4DDA796A9A}" type="pres">
      <dgm:prSet presAssocID="{5C6858FE-8ACC-4A48-BDF5-BD92543F0F9D}" presName="Name13" presStyleLbl="parChTrans1D2" presStyleIdx="0" presStyleCnt="4"/>
      <dgm:spPr/>
      <dgm:t>
        <a:bodyPr/>
        <a:lstStyle/>
        <a:p>
          <a:endParaRPr lang="en-US"/>
        </a:p>
      </dgm:t>
    </dgm:pt>
    <dgm:pt modelId="{D38B8178-5221-479A-A399-C9B5198876BA}" type="pres">
      <dgm:prSet presAssocID="{F45AD505-4FD9-4778-8FA1-FA34A2DDAF93}" presName="childText" presStyleLbl="bgAcc1" presStyleIdx="0" presStyleCnt="4" custScaleX="462225" custScaleY="409686" custLinFactX="200000" custLinFactY="111200" custLinFactNeighborX="297638" custLinFactNeighborY="200000">
        <dgm:presLayoutVars>
          <dgm:bulletEnabled val="1"/>
        </dgm:presLayoutVars>
      </dgm:prSet>
      <dgm:spPr/>
      <dgm:t>
        <a:bodyPr/>
        <a:lstStyle/>
        <a:p>
          <a:endParaRPr lang="en-US"/>
        </a:p>
      </dgm:t>
    </dgm:pt>
    <dgm:pt modelId="{AA08D43A-4B90-4510-947F-880A2DAA49EE}" type="pres">
      <dgm:prSet presAssocID="{1964F769-E786-4D02-95CE-2D5A22ED8FF2}" presName="Name13" presStyleLbl="parChTrans1D2" presStyleIdx="1" presStyleCnt="4"/>
      <dgm:spPr/>
      <dgm:t>
        <a:bodyPr/>
        <a:lstStyle/>
        <a:p>
          <a:endParaRPr lang="en-US"/>
        </a:p>
      </dgm:t>
    </dgm:pt>
    <dgm:pt modelId="{43FFDA5A-098A-422B-BCDB-550C50285F05}" type="pres">
      <dgm:prSet presAssocID="{A12909DE-FC97-48D8-8C54-FAB891A30660}" presName="childText" presStyleLbl="bgAcc1" presStyleIdx="1" presStyleCnt="4" custScaleX="423094" custScaleY="281960" custLinFactX="222640" custLinFactY="-200000" custLinFactNeighborX="300000" custLinFactNeighborY="-223089">
        <dgm:presLayoutVars>
          <dgm:bulletEnabled val="1"/>
        </dgm:presLayoutVars>
      </dgm:prSet>
      <dgm:spPr/>
      <dgm:t>
        <a:bodyPr/>
        <a:lstStyle/>
        <a:p>
          <a:endParaRPr lang="en-US"/>
        </a:p>
      </dgm:t>
    </dgm:pt>
    <dgm:pt modelId="{B973F535-F31F-4A0A-8350-DE2A0C389840}" type="pres">
      <dgm:prSet presAssocID="{FA089B56-E51A-4867-973F-2FBAED12FC30}" presName="root" presStyleCnt="0"/>
      <dgm:spPr/>
    </dgm:pt>
    <dgm:pt modelId="{AAF53B94-FC16-48B0-BF74-02B3A1F4F1AD}" type="pres">
      <dgm:prSet presAssocID="{FA089B56-E51A-4867-973F-2FBAED12FC30}" presName="rootComposite" presStyleCnt="0"/>
      <dgm:spPr/>
    </dgm:pt>
    <dgm:pt modelId="{3D23B5FC-C87F-43AE-B7BB-62A887E60E05}" type="pres">
      <dgm:prSet presAssocID="{FA089B56-E51A-4867-973F-2FBAED12FC30}" presName="rootText" presStyleLbl="node1" presStyleIdx="1" presStyleCnt="2" custScaleX="362559" custScaleY="267256" custLinFactX="-181878" custLinFactNeighborX="-200000" custLinFactNeighborY="14031"/>
      <dgm:spPr/>
      <dgm:t>
        <a:bodyPr/>
        <a:lstStyle/>
        <a:p>
          <a:endParaRPr lang="en-US"/>
        </a:p>
      </dgm:t>
    </dgm:pt>
    <dgm:pt modelId="{2D0C5DC0-AFFA-44C3-8788-8894F3C61906}" type="pres">
      <dgm:prSet presAssocID="{FA089B56-E51A-4867-973F-2FBAED12FC30}" presName="rootConnector" presStyleLbl="node1" presStyleIdx="1" presStyleCnt="2"/>
      <dgm:spPr/>
      <dgm:t>
        <a:bodyPr/>
        <a:lstStyle/>
        <a:p>
          <a:endParaRPr lang="en-US"/>
        </a:p>
      </dgm:t>
    </dgm:pt>
    <dgm:pt modelId="{70D30B94-D965-4B63-93D4-467D979E1273}" type="pres">
      <dgm:prSet presAssocID="{FA089B56-E51A-4867-973F-2FBAED12FC30}" presName="childShape" presStyleCnt="0"/>
      <dgm:spPr/>
    </dgm:pt>
    <dgm:pt modelId="{37A00499-2105-4A44-8985-3969F1B66F18}" type="pres">
      <dgm:prSet presAssocID="{2B8C3E02-3078-4989-9848-82DFFBAA78D1}" presName="Name13" presStyleLbl="parChTrans1D2" presStyleIdx="2" presStyleCnt="4"/>
      <dgm:spPr/>
      <dgm:t>
        <a:bodyPr/>
        <a:lstStyle/>
        <a:p>
          <a:endParaRPr lang="en-US"/>
        </a:p>
      </dgm:t>
    </dgm:pt>
    <dgm:pt modelId="{39422EDD-0C00-484F-A9A4-C8D498C4FE3A}" type="pres">
      <dgm:prSet presAssocID="{1E91761F-A648-4F39-B507-F163AC6D4C2F}" presName="childText" presStyleLbl="bgAcc1" presStyleIdx="2" presStyleCnt="4" custScaleX="452429" custScaleY="402447" custLinFactX="-206335" custLinFactY="113697" custLinFactNeighborX="-300000" custLinFactNeighborY="200000">
        <dgm:presLayoutVars>
          <dgm:bulletEnabled val="1"/>
        </dgm:presLayoutVars>
      </dgm:prSet>
      <dgm:spPr/>
      <dgm:t>
        <a:bodyPr/>
        <a:lstStyle/>
        <a:p>
          <a:endParaRPr lang="en-US"/>
        </a:p>
      </dgm:t>
    </dgm:pt>
    <dgm:pt modelId="{4DD04A2C-F5D2-4DBD-9ADA-C8D9DF96CBD4}" type="pres">
      <dgm:prSet presAssocID="{1D672F57-0CCA-4C97-A90A-59CADB794BB3}" presName="Name13" presStyleLbl="parChTrans1D2" presStyleIdx="3" presStyleCnt="4"/>
      <dgm:spPr/>
      <dgm:t>
        <a:bodyPr/>
        <a:lstStyle/>
        <a:p>
          <a:endParaRPr lang="en-US"/>
        </a:p>
      </dgm:t>
    </dgm:pt>
    <dgm:pt modelId="{997D0C5B-AE1A-41B3-BF50-1B93A9F80AEB}" type="pres">
      <dgm:prSet presAssocID="{F3AF13AA-FB9A-4B57-8605-D726C71594DB}" presName="childText" presStyleLbl="bgAcc1" presStyleIdx="3" presStyleCnt="4" custScaleX="397020" custScaleY="285484" custLinFactX="-200000" custLinFactY="-200000" custLinFactNeighborX="-293992" custLinFactNeighborY="-222476">
        <dgm:presLayoutVars>
          <dgm:bulletEnabled val="1"/>
        </dgm:presLayoutVars>
      </dgm:prSet>
      <dgm:spPr/>
      <dgm:t>
        <a:bodyPr/>
        <a:lstStyle/>
        <a:p>
          <a:endParaRPr lang="en-US"/>
        </a:p>
      </dgm:t>
    </dgm:pt>
  </dgm:ptLst>
  <dgm:cxnLst>
    <dgm:cxn modelId="{7942ECE9-4741-4A5B-B86D-BFDA8BAB97CB}" srcId="{862D9C3A-AA11-40AF-9877-545D4C468292}" destId="{A12909DE-FC97-48D8-8C54-FAB891A30660}" srcOrd="1" destOrd="0" parTransId="{1964F769-E786-4D02-95CE-2D5A22ED8FF2}" sibTransId="{BD577570-515C-4FDA-BDF5-5674D72790E8}"/>
    <dgm:cxn modelId="{AD3D5A4F-15D4-4C7B-9585-7AC725EE6A99}" srcId="{FA089B56-E51A-4867-973F-2FBAED12FC30}" destId="{1E91761F-A648-4F39-B507-F163AC6D4C2F}" srcOrd="0" destOrd="0" parTransId="{2B8C3E02-3078-4989-9848-82DFFBAA78D1}" sibTransId="{6FE50FF7-9EB3-463C-9EDE-68515AE1C149}"/>
    <dgm:cxn modelId="{DD2138CE-1B5F-46CB-8AA2-F3E1828B2223}" type="presOf" srcId="{862D9C3A-AA11-40AF-9877-545D4C468292}" destId="{F24B8E8E-E33F-4398-BF48-97E423537139}" srcOrd="0" destOrd="0" presId="urn:microsoft.com/office/officeart/2005/8/layout/hierarchy3"/>
    <dgm:cxn modelId="{3270402D-4203-4E67-9253-5B0219EA439F}" type="presOf" srcId="{2B8C3E02-3078-4989-9848-82DFFBAA78D1}" destId="{37A00499-2105-4A44-8985-3969F1B66F18}" srcOrd="0" destOrd="0" presId="urn:microsoft.com/office/officeart/2005/8/layout/hierarchy3"/>
    <dgm:cxn modelId="{D5B5F971-E940-474E-BACD-9D509B8A50EB}" type="presOf" srcId="{FA089B56-E51A-4867-973F-2FBAED12FC30}" destId="{3D23B5FC-C87F-43AE-B7BB-62A887E60E05}" srcOrd="0" destOrd="0" presId="urn:microsoft.com/office/officeart/2005/8/layout/hierarchy3"/>
    <dgm:cxn modelId="{475F8880-255D-4745-A71D-75E1F62E7337}" srcId="{FA089B56-E51A-4867-973F-2FBAED12FC30}" destId="{F3AF13AA-FB9A-4B57-8605-D726C71594DB}" srcOrd="1" destOrd="0" parTransId="{1D672F57-0CCA-4C97-A90A-59CADB794BB3}" sibTransId="{9B78D097-58B0-40F0-8E7E-0C45B4DBA1AB}"/>
    <dgm:cxn modelId="{E48E7B35-A94B-4BA2-93D0-83A154F1EC08}" type="presOf" srcId="{A12909DE-FC97-48D8-8C54-FAB891A30660}" destId="{43FFDA5A-098A-422B-BCDB-550C50285F05}" srcOrd="0" destOrd="0" presId="urn:microsoft.com/office/officeart/2005/8/layout/hierarchy3"/>
    <dgm:cxn modelId="{F61FD1AE-39CE-4097-B7CE-46A4BDB8AEDC}" type="presOf" srcId="{1E91761F-A648-4F39-B507-F163AC6D4C2F}" destId="{39422EDD-0C00-484F-A9A4-C8D498C4FE3A}" srcOrd="0" destOrd="0" presId="urn:microsoft.com/office/officeart/2005/8/layout/hierarchy3"/>
    <dgm:cxn modelId="{EE8E9368-50C9-4A1D-AF4F-FE8E6D67243C}" srcId="{DD2A42F3-23E2-42ED-B1DB-F1AFEECA53F8}" destId="{FA089B56-E51A-4867-973F-2FBAED12FC30}" srcOrd="1" destOrd="0" parTransId="{F9AC5AB9-E0DD-48A6-8903-310AFE805EFF}" sibTransId="{AF5C7E4A-D449-43EA-BF26-7087FC88DBD0}"/>
    <dgm:cxn modelId="{2E8FB386-718A-4016-9704-7B0DCAE6C251}" type="presOf" srcId="{DD2A42F3-23E2-42ED-B1DB-F1AFEECA53F8}" destId="{D3902870-2707-4360-8769-F78E8903FA60}" srcOrd="0" destOrd="0" presId="urn:microsoft.com/office/officeart/2005/8/layout/hierarchy3"/>
    <dgm:cxn modelId="{5F3ADBD8-777E-4EAA-BBA2-2FB486977F1B}" srcId="{862D9C3A-AA11-40AF-9877-545D4C468292}" destId="{F45AD505-4FD9-4778-8FA1-FA34A2DDAF93}" srcOrd="0" destOrd="0" parTransId="{5C6858FE-8ACC-4A48-BDF5-BD92543F0F9D}" sibTransId="{F08CDE67-A523-47C0-A6DC-AF3441EBEF19}"/>
    <dgm:cxn modelId="{9F3AB5E0-BF66-40C9-9A13-446B49065C3B}" type="presOf" srcId="{1D672F57-0CCA-4C97-A90A-59CADB794BB3}" destId="{4DD04A2C-F5D2-4DBD-9ADA-C8D9DF96CBD4}" srcOrd="0" destOrd="0" presId="urn:microsoft.com/office/officeart/2005/8/layout/hierarchy3"/>
    <dgm:cxn modelId="{C63AF7F1-A0C7-4260-9A77-1F781311965F}" type="presOf" srcId="{5C6858FE-8ACC-4A48-BDF5-BD92543F0F9D}" destId="{9FF7BB7E-1D95-4F54-9D0F-1E4DDA796A9A}" srcOrd="0" destOrd="0" presId="urn:microsoft.com/office/officeart/2005/8/layout/hierarchy3"/>
    <dgm:cxn modelId="{96C9D650-D229-4E7D-9637-E93ABBD610CC}" type="presOf" srcId="{1964F769-E786-4D02-95CE-2D5A22ED8FF2}" destId="{AA08D43A-4B90-4510-947F-880A2DAA49EE}" srcOrd="0" destOrd="0" presId="urn:microsoft.com/office/officeart/2005/8/layout/hierarchy3"/>
    <dgm:cxn modelId="{50183BDC-AB95-4E2E-A61C-C985F2CF5F2A}" type="presOf" srcId="{F3AF13AA-FB9A-4B57-8605-D726C71594DB}" destId="{997D0C5B-AE1A-41B3-BF50-1B93A9F80AEB}" srcOrd="0" destOrd="0" presId="urn:microsoft.com/office/officeart/2005/8/layout/hierarchy3"/>
    <dgm:cxn modelId="{78CC5D98-3675-42E8-A3BB-CE05BC651067}" type="presOf" srcId="{F45AD505-4FD9-4778-8FA1-FA34A2DDAF93}" destId="{D38B8178-5221-479A-A399-C9B5198876BA}" srcOrd="0" destOrd="0" presId="urn:microsoft.com/office/officeart/2005/8/layout/hierarchy3"/>
    <dgm:cxn modelId="{0EE2255E-98C3-4622-A800-823C29F04D82}" type="presOf" srcId="{FA089B56-E51A-4867-973F-2FBAED12FC30}" destId="{2D0C5DC0-AFFA-44C3-8788-8894F3C61906}" srcOrd="1" destOrd="0" presId="urn:microsoft.com/office/officeart/2005/8/layout/hierarchy3"/>
    <dgm:cxn modelId="{03AF5661-E607-4110-A258-0B006D751EE4}" type="presOf" srcId="{862D9C3A-AA11-40AF-9877-545D4C468292}" destId="{339F0222-6092-4D54-917A-EAF99CB0740B}" srcOrd="1" destOrd="0" presId="urn:microsoft.com/office/officeart/2005/8/layout/hierarchy3"/>
    <dgm:cxn modelId="{7BB46854-D7F0-4610-A502-A89EBBF26C5F}" srcId="{DD2A42F3-23E2-42ED-B1DB-F1AFEECA53F8}" destId="{862D9C3A-AA11-40AF-9877-545D4C468292}" srcOrd="0" destOrd="0" parTransId="{BBD22333-CA8B-46F4-96F1-6E5E8E92E2B8}" sibTransId="{EE8C3C78-C2E8-406E-B189-4B837CF85F8D}"/>
    <dgm:cxn modelId="{64301C20-7D6B-41D3-BF02-D989B4BA6605}" type="presParOf" srcId="{D3902870-2707-4360-8769-F78E8903FA60}" destId="{8C2850E7-D094-4449-A2D6-38A426ABDF0F}" srcOrd="0" destOrd="0" presId="urn:microsoft.com/office/officeart/2005/8/layout/hierarchy3"/>
    <dgm:cxn modelId="{0053116D-A0FC-4780-9DF3-5BE4394931EB}" type="presParOf" srcId="{8C2850E7-D094-4449-A2D6-38A426ABDF0F}" destId="{02F008ED-4C48-42DB-89CD-E19B1C5BC896}" srcOrd="0" destOrd="0" presId="urn:microsoft.com/office/officeart/2005/8/layout/hierarchy3"/>
    <dgm:cxn modelId="{35914EF8-FFE9-4071-8306-4D700D8C8742}" type="presParOf" srcId="{02F008ED-4C48-42DB-89CD-E19B1C5BC896}" destId="{F24B8E8E-E33F-4398-BF48-97E423537139}" srcOrd="0" destOrd="0" presId="urn:microsoft.com/office/officeart/2005/8/layout/hierarchy3"/>
    <dgm:cxn modelId="{A1F79559-E799-4813-9611-9D66D93B237B}" type="presParOf" srcId="{02F008ED-4C48-42DB-89CD-E19B1C5BC896}" destId="{339F0222-6092-4D54-917A-EAF99CB0740B}" srcOrd="1" destOrd="0" presId="urn:microsoft.com/office/officeart/2005/8/layout/hierarchy3"/>
    <dgm:cxn modelId="{BDA50622-0831-4A61-ADE3-0A3C1968DDF2}" type="presParOf" srcId="{8C2850E7-D094-4449-A2D6-38A426ABDF0F}" destId="{B501C1F5-34E9-4637-AEC8-E9B4B3C6DFE0}" srcOrd="1" destOrd="0" presId="urn:microsoft.com/office/officeart/2005/8/layout/hierarchy3"/>
    <dgm:cxn modelId="{1703E614-0E74-40D0-A426-D263DC4078A4}" type="presParOf" srcId="{B501C1F5-34E9-4637-AEC8-E9B4B3C6DFE0}" destId="{9FF7BB7E-1D95-4F54-9D0F-1E4DDA796A9A}" srcOrd="0" destOrd="0" presId="urn:microsoft.com/office/officeart/2005/8/layout/hierarchy3"/>
    <dgm:cxn modelId="{0B3CD9F9-26A0-463C-A4C5-920AA4AB7B79}" type="presParOf" srcId="{B501C1F5-34E9-4637-AEC8-E9B4B3C6DFE0}" destId="{D38B8178-5221-479A-A399-C9B5198876BA}" srcOrd="1" destOrd="0" presId="urn:microsoft.com/office/officeart/2005/8/layout/hierarchy3"/>
    <dgm:cxn modelId="{2463DD4D-AE9A-4F46-94B3-364C1E6E37F8}" type="presParOf" srcId="{B501C1F5-34E9-4637-AEC8-E9B4B3C6DFE0}" destId="{AA08D43A-4B90-4510-947F-880A2DAA49EE}" srcOrd="2" destOrd="0" presId="urn:microsoft.com/office/officeart/2005/8/layout/hierarchy3"/>
    <dgm:cxn modelId="{F94BA799-3075-42EE-9324-13A4D8EA8E90}" type="presParOf" srcId="{B501C1F5-34E9-4637-AEC8-E9B4B3C6DFE0}" destId="{43FFDA5A-098A-422B-BCDB-550C50285F05}" srcOrd="3" destOrd="0" presId="urn:microsoft.com/office/officeart/2005/8/layout/hierarchy3"/>
    <dgm:cxn modelId="{F15B6CE6-D13C-42DB-B02C-90A26A18F326}" type="presParOf" srcId="{D3902870-2707-4360-8769-F78E8903FA60}" destId="{B973F535-F31F-4A0A-8350-DE2A0C389840}" srcOrd="1" destOrd="0" presId="urn:microsoft.com/office/officeart/2005/8/layout/hierarchy3"/>
    <dgm:cxn modelId="{CFAAB6E7-5B76-4FD2-B12A-EE9E05397012}" type="presParOf" srcId="{B973F535-F31F-4A0A-8350-DE2A0C389840}" destId="{AAF53B94-FC16-48B0-BF74-02B3A1F4F1AD}" srcOrd="0" destOrd="0" presId="urn:microsoft.com/office/officeart/2005/8/layout/hierarchy3"/>
    <dgm:cxn modelId="{1ED5C462-1D6C-4AE7-B5DA-FA8B0FE85040}" type="presParOf" srcId="{AAF53B94-FC16-48B0-BF74-02B3A1F4F1AD}" destId="{3D23B5FC-C87F-43AE-B7BB-62A887E60E05}" srcOrd="0" destOrd="0" presId="urn:microsoft.com/office/officeart/2005/8/layout/hierarchy3"/>
    <dgm:cxn modelId="{FB7FAE03-5639-4D3D-8F37-8D2CF5F7D34A}" type="presParOf" srcId="{AAF53B94-FC16-48B0-BF74-02B3A1F4F1AD}" destId="{2D0C5DC0-AFFA-44C3-8788-8894F3C61906}" srcOrd="1" destOrd="0" presId="urn:microsoft.com/office/officeart/2005/8/layout/hierarchy3"/>
    <dgm:cxn modelId="{22E1795A-158A-4BB4-B9F3-0BE476C39408}" type="presParOf" srcId="{B973F535-F31F-4A0A-8350-DE2A0C389840}" destId="{70D30B94-D965-4B63-93D4-467D979E1273}" srcOrd="1" destOrd="0" presId="urn:microsoft.com/office/officeart/2005/8/layout/hierarchy3"/>
    <dgm:cxn modelId="{C5ED8AD5-E69D-4992-AEEC-21E6B605E93E}" type="presParOf" srcId="{70D30B94-D965-4B63-93D4-467D979E1273}" destId="{37A00499-2105-4A44-8985-3969F1B66F18}" srcOrd="0" destOrd="0" presId="urn:microsoft.com/office/officeart/2005/8/layout/hierarchy3"/>
    <dgm:cxn modelId="{D6511B51-0BD3-46B0-95F2-FA966C0B2574}" type="presParOf" srcId="{70D30B94-D965-4B63-93D4-467D979E1273}" destId="{39422EDD-0C00-484F-A9A4-C8D498C4FE3A}" srcOrd="1" destOrd="0" presId="urn:microsoft.com/office/officeart/2005/8/layout/hierarchy3"/>
    <dgm:cxn modelId="{124DA321-7679-4DE2-B910-333D6187D54B}" type="presParOf" srcId="{70D30B94-D965-4B63-93D4-467D979E1273}" destId="{4DD04A2C-F5D2-4DBD-9ADA-C8D9DF96CBD4}" srcOrd="2" destOrd="0" presId="urn:microsoft.com/office/officeart/2005/8/layout/hierarchy3"/>
    <dgm:cxn modelId="{8C91F4D7-1F2A-496B-B4A7-3EEFBD962E27}" type="presParOf" srcId="{70D30B94-D965-4B63-93D4-467D979E1273}" destId="{997D0C5B-AE1A-41B3-BF50-1B93A9F80AEB}"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78A2D6-8AF9-4325-83B4-8D559CF776BF}">
      <dsp:nvSpPr>
        <dsp:cNvPr id="0" name=""/>
        <dsp:cNvSpPr/>
      </dsp:nvSpPr>
      <dsp:spPr>
        <a:xfrm>
          <a:off x="519650" y="762003"/>
          <a:ext cx="2995958" cy="3428993"/>
        </a:xfrm>
        <a:prstGeom prst="roundRect">
          <a:avLst>
            <a:gd name="adj" fmla="val 10000"/>
          </a:avLst>
        </a:prstGeom>
        <a:solidFill>
          <a:schemeClr val="accent1">
            <a:hueOff val="0"/>
            <a:satOff val="0"/>
            <a:lumOff val="0"/>
            <a:alphaOff val="0"/>
          </a:schemeClr>
        </a:solidFill>
        <a:ln w="25400" cap="flat" cmpd="sng" algn="ctr">
          <a:solidFill>
            <a:srgbClr val="00336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n-US" sz="3200" b="1" kern="1200" dirty="0" smtClean="0">
              <a:solidFill>
                <a:srgbClr val="C00000"/>
              </a:solidFill>
            </a:rPr>
            <a:t>9 Members</a:t>
          </a:r>
        </a:p>
        <a:p>
          <a:pPr lvl="0" algn="ctr" defTabSz="1422400">
            <a:lnSpc>
              <a:spcPct val="90000"/>
            </a:lnSpc>
            <a:spcBef>
              <a:spcPct val="0"/>
            </a:spcBef>
            <a:spcAft>
              <a:spcPct val="35000"/>
            </a:spcAft>
          </a:pPr>
          <a:r>
            <a:rPr lang="en-US" sz="3200" b="1" kern="1200" dirty="0" smtClean="0">
              <a:solidFill>
                <a:srgbClr val="C00000"/>
              </a:solidFill>
            </a:rPr>
            <a:t> </a:t>
          </a:r>
          <a:r>
            <a:rPr lang="en-US" sz="3000" b="0" kern="1200" dirty="0" smtClean="0">
              <a:solidFill>
                <a:srgbClr val="C00000"/>
              </a:solidFill>
            </a:rPr>
            <a:t>appointed by governor for 3-year term </a:t>
          </a:r>
        </a:p>
        <a:p>
          <a:pPr lvl="0" algn="ctr" defTabSz="1422400">
            <a:lnSpc>
              <a:spcPct val="90000"/>
            </a:lnSpc>
            <a:spcBef>
              <a:spcPct val="0"/>
            </a:spcBef>
            <a:spcAft>
              <a:spcPct val="35000"/>
            </a:spcAft>
          </a:pPr>
          <a:r>
            <a:rPr lang="en-US" sz="3000" b="0" kern="1200" dirty="0" smtClean="0">
              <a:solidFill>
                <a:srgbClr val="C00000"/>
              </a:solidFill>
            </a:rPr>
            <a:t>(no more than 5 from any one political party)</a:t>
          </a:r>
          <a:endParaRPr lang="en-US" sz="3000" b="0" kern="1200" dirty="0">
            <a:solidFill>
              <a:srgbClr val="C00000"/>
            </a:solidFill>
          </a:endParaRPr>
        </a:p>
      </dsp:txBody>
      <dsp:txXfrm>
        <a:off x="607399" y="849752"/>
        <a:ext cx="2820460" cy="3253495"/>
      </dsp:txXfrm>
    </dsp:sp>
    <dsp:sp modelId="{8905F24B-2F1E-431E-AAA1-3A73690F1CE8}">
      <dsp:nvSpPr>
        <dsp:cNvPr id="0" name=""/>
        <dsp:cNvSpPr/>
      </dsp:nvSpPr>
      <dsp:spPr>
        <a:xfrm rot="18289469">
          <a:off x="3065546" y="1587942"/>
          <a:ext cx="2098507" cy="54438"/>
        </a:xfrm>
        <a:custGeom>
          <a:avLst/>
          <a:gdLst/>
          <a:ahLst/>
          <a:cxnLst/>
          <a:rect l="0" t="0" r="0" b="0"/>
          <a:pathLst>
            <a:path>
              <a:moveTo>
                <a:pt x="0" y="27219"/>
              </a:moveTo>
              <a:lnTo>
                <a:pt x="2098507" y="2721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dirty="0"/>
        </a:p>
      </dsp:txBody>
      <dsp:txXfrm>
        <a:off x="4062337" y="1562699"/>
        <a:ext cx="104925" cy="104925"/>
      </dsp:txXfrm>
    </dsp:sp>
    <dsp:sp modelId="{2D6850CC-8AC4-4898-BEAA-838F614E2979}">
      <dsp:nvSpPr>
        <dsp:cNvPr id="0" name=""/>
        <dsp:cNvSpPr/>
      </dsp:nvSpPr>
      <dsp:spPr>
        <a:xfrm>
          <a:off x="4713991" y="4834"/>
          <a:ext cx="2995958" cy="1497979"/>
        </a:xfrm>
        <a:prstGeom prst="roundRect">
          <a:avLst>
            <a:gd name="adj" fmla="val 10000"/>
          </a:avLst>
        </a:prstGeom>
        <a:solidFill>
          <a:schemeClr val="accent1">
            <a:hueOff val="0"/>
            <a:satOff val="0"/>
            <a:lumOff val="0"/>
            <a:alphaOff val="0"/>
          </a:schemeClr>
        </a:solidFill>
        <a:ln w="25400" cap="flat" cmpd="sng" algn="ctr">
          <a:solidFill>
            <a:srgbClr val="00336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n-US" sz="3200" b="1" kern="1200" dirty="0" smtClean="0">
              <a:solidFill>
                <a:srgbClr val="C00000"/>
              </a:solidFill>
            </a:rPr>
            <a:t>2 school board members</a:t>
          </a:r>
          <a:endParaRPr lang="en-US" sz="3200" b="1" kern="1200" dirty="0">
            <a:solidFill>
              <a:srgbClr val="C00000"/>
            </a:solidFill>
          </a:endParaRPr>
        </a:p>
      </dsp:txBody>
      <dsp:txXfrm>
        <a:off x="4757865" y="48708"/>
        <a:ext cx="2908210" cy="1410231"/>
      </dsp:txXfrm>
    </dsp:sp>
    <dsp:sp modelId="{504860BB-00EF-4F2B-A323-DEBEF5016A86}">
      <dsp:nvSpPr>
        <dsp:cNvPr id="0" name=""/>
        <dsp:cNvSpPr/>
      </dsp:nvSpPr>
      <dsp:spPr>
        <a:xfrm>
          <a:off x="3515608" y="2449280"/>
          <a:ext cx="1198383" cy="54438"/>
        </a:xfrm>
        <a:custGeom>
          <a:avLst/>
          <a:gdLst/>
          <a:ahLst/>
          <a:cxnLst/>
          <a:rect l="0" t="0" r="0" b="0"/>
          <a:pathLst>
            <a:path>
              <a:moveTo>
                <a:pt x="0" y="27219"/>
              </a:moveTo>
              <a:lnTo>
                <a:pt x="1198383" y="2721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4084840" y="2446540"/>
        <a:ext cx="59919" cy="59919"/>
      </dsp:txXfrm>
    </dsp:sp>
    <dsp:sp modelId="{91F88F40-6C30-4D1F-A722-25118693D979}">
      <dsp:nvSpPr>
        <dsp:cNvPr id="0" name=""/>
        <dsp:cNvSpPr/>
      </dsp:nvSpPr>
      <dsp:spPr>
        <a:xfrm>
          <a:off x="4713991" y="1727510"/>
          <a:ext cx="2995958" cy="1497979"/>
        </a:xfrm>
        <a:prstGeom prst="roundRect">
          <a:avLst>
            <a:gd name="adj" fmla="val 10000"/>
          </a:avLst>
        </a:prstGeom>
        <a:solidFill>
          <a:schemeClr val="accent1">
            <a:hueOff val="0"/>
            <a:satOff val="0"/>
            <a:lumOff val="0"/>
            <a:alphaOff val="0"/>
          </a:schemeClr>
        </a:solidFill>
        <a:ln w="25400" cap="flat" cmpd="sng" algn="ctr">
          <a:solidFill>
            <a:srgbClr val="00336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n-US" sz="3200" b="1" kern="1200" dirty="0" smtClean="0">
              <a:solidFill>
                <a:srgbClr val="C00000"/>
              </a:solidFill>
            </a:rPr>
            <a:t>2 school administrators</a:t>
          </a:r>
          <a:endParaRPr lang="en-US" sz="3200" b="1" kern="1200" dirty="0">
            <a:solidFill>
              <a:srgbClr val="C00000"/>
            </a:solidFill>
          </a:endParaRPr>
        </a:p>
      </dsp:txBody>
      <dsp:txXfrm>
        <a:off x="4757865" y="1771384"/>
        <a:ext cx="2908210" cy="1410231"/>
      </dsp:txXfrm>
    </dsp:sp>
    <dsp:sp modelId="{FE69A74F-B68E-43ED-95BA-56C8AACA5061}">
      <dsp:nvSpPr>
        <dsp:cNvPr id="0" name=""/>
        <dsp:cNvSpPr/>
      </dsp:nvSpPr>
      <dsp:spPr>
        <a:xfrm rot="3310531">
          <a:off x="3065546" y="3310618"/>
          <a:ext cx="2098507" cy="54438"/>
        </a:xfrm>
        <a:custGeom>
          <a:avLst/>
          <a:gdLst/>
          <a:ahLst/>
          <a:cxnLst/>
          <a:rect l="0" t="0" r="0" b="0"/>
          <a:pathLst>
            <a:path>
              <a:moveTo>
                <a:pt x="0" y="27219"/>
              </a:moveTo>
              <a:lnTo>
                <a:pt x="2098507" y="2721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dirty="0"/>
        </a:p>
      </dsp:txBody>
      <dsp:txXfrm>
        <a:off x="4062337" y="3285375"/>
        <a:ext cx="104925" cy="104925"/>
      </dsp:txXfrm>
    </dsp:sp>
    <dsp:sp modelId="{7505BD60-2386-4B8D-9BAC-0FE06404342D}">
      <dsp:nvSpPr>
        <dsp:cNvPr id="0" name=""/>
        <dsp:cNvSpPr/>
      </dsp:nvSpPr>
      <dsp:spPr>
        <a:xfrm>
          <a:off x="4713991" y="3450186"/>
          <a:ext cx="2995958" cy="1497979"/>
        </a:xfrm>
        <a:prstGeom prst="roundRect">
          <a:avLst>
            <a:gd name="adj" fmla="val 10000"/>
          </a:avLst>
        </a:prstGeom>
        <a:solidFill>
          <a:schemeClr val="accent1">
            <a:hueOff val="0"/>
            <a:satOff val="0"/>
            <a:lumOff val="0"/>
            <a:alphaOff val="0"/>
          </a:schemeClr>
        </a:solidFill>
        <a:ln w="25400" cap="flat" cmpd="sng" algn="ctr">
          <a:solidFill>
            <a:srgbClr val="00336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n-US" sz="3200" b="1" kern="1200" dirty="0" smtClean="0">
              <a:solidFill>
                <a:srgbClr val="C00000"/>
              </a:solidFill>
            </a:rPr>
            <a:t>5 non-school officials</a:t>
          </a:r>
          <a:endParaRPr lang="en-US" sz="3200" b="1" kern="1200" dirty="0">
            <a:solidFill>
              <a:srgbClr val="C00000"/>
            </a:solidFill>
          </a:endParaRPr>
        </a:p>
      </dsp:txBody>
      <dsp:txXfrm>
        <a:off x="4757865" y="3494060"/>
        <a:ext cx="2908210" cy="141023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37A05B-C563-473B-89F5-650928B42CAC}">
      <dsp:nvSpPr>
        <dsp:cNvPr id="0" name=""/>
        <dsp:cNvSpPr/>
      </dsp:nvSpPr>
      <dsp:spPr>
        <a:xfrm>
          <a:off x="0" y="310196"/>
          <a:ext cx="1842307" cy="16530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464" tIns="55880" rIns="156464" bIns="55880" numCol="1" spcCol="1270" anchor="ctr" anchorCtr="0">
          <a:noAutofit/>
        </a:bodyPr>
        <a:lstStyle/>
        <a:p>
          <a:pPr lvl="0" algn="r" defTabSz="977900">
            <a:lnSpc>
              <a:spcPct val="90000"/>
            </a:lnSpc>
            <a:spcBef>
              <a:spcPct val="0"/>
            </a:spcBef>
            <a:spcAft>
              <a:spcPct val="35000"/>
            </a:spcAft>
          </a:pPr>
          <a:r>
            <a:rPr lang="en-US" sz="2200" b="1" kern="1200" dirty="0" smtClean="0"/>
            <a:t>Member of Immediate Family</a:t>
          </a:r>
          <a:endParaRPr lang="en-US" sz="2200" b="1" kern="1200" dirty="0"/>
        </a:p>
      </dsp:txBody>
      <dsp:txXfrm>
        <a:off x="0" y="310196"/>
        <a:ext cx="1842307" cy="1653057"/>
      </dsp:txXfrm>
    </dsp:sp>
    <dsp:sp modelId="{81250E6C-4ADB-4CA9-B780-C288B856F606}">
      <dsp:nvSpPr>
        <dsp:cNvPr id="0" name=""/>
        <dsp:cNvSpPr/>
      </dsp:nvSpPr>
      <dsp:spPr>
        <a:xfrm>
          <a:off x="1842307" y="80054"/>
          <a:ext cx="283368" cy="2113340"/>
        </a:xfrm>
        <a:prstGeom prst="leftBrace">
          <a:avLst>
            <a:gd name="adj1" fmla="val 35000"/>
            <a:gd name="adj2" fmla="val 5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57D4C99-327D-48DB-9CCB-36CD5D689BF4}">
      <dsp:nvSpPr>
        <dsp:cNvPr id="0" name=""/>
        <dsp:cNvSpPr/>
      </dsp:nvSpPr>
      <dsp:spPr>
        <a:xfrm>
          <a:off x="2239024" y="139851"/>
          <a:ext cx="3853815" cy="1993746"/>
        </a:xfrm>
        <a:prstGeom prst="rect">
          <a:avLst/>
        </a:prstGeom>
        <a:solidFill>
          <a:schemeClr val="accent1">
            <a:hueOff val="0"/>
            <a:satOff val="0"/>
            <a:lumOff val="0"/>
            <a:alphaOff val="0"/>
          </a:schemeClr>
        </a:solidFill>
        <a:ln w="25400" cap="flat" cmpd="sng" algn="ctr">
          <a:solidFill>
            <a:srgbClr val="00336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285750" lvl="1" indent="-285750" algn="l" defTabSz="1244600">
            <a:lnSpc>
              <a:spcPct val="90000"/>
            </a:lnSpc>
            <a:spcBef>
              <a:spcPct val="0"/>
            </a:spcBef>
            <a:spcAft>
              <a:spcPct val="15000"/>
            </a:spcAft>
            <a:buChar char="••"/>
          </a:pPr>
          <a:r>
            <a:rPr lang="en-US" sz="2800" kern="1200" dirty="0" smtClean="0">
              <a:solidFill>
                <a:schemeClr val="tx1"/>
              </a:solidFill>
            </a:rPr>
            <a:t>Spouse or dependent child of a school official residing in the same household.</a:t>
          </a:r>
          <a:endParaRPr lang="en-US" sz="2800" kern="1200" dirty="0">
            <a:solidFill>
              <a:schemeClr val="tx1"/>
            </a:solidFill>
          </a:endParaRPr>
        </a:p>
      </dsp:txBody>
      <dsp:txXfrm>
        <a:off x="2239024" y="139851"/>
        <a:ext cx="3853815" cy="1993746"/>
      </dsp:txXfrm>
    </dsp:sp>
    <dsp:sp modelId="{D89737EE-90D9-4D2C-8195-38A34FC39F29}">
      <dsp:nvSpPr>
        <dsp:cNvPr id="0" name=""/>
        <dsp:cNvSpPr/>
      </dsp:nvSpPr>
      <dsp:spPr>
        <a:xfrm>
          <a:off x="0" y="2902370"/>
          <a:ext cx="1524000" cy="455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60960" rIns="170688" bIns="60960" numCol="1" spcCol="1270" anchor="ctr" anchorCtr="0">
          <a:noAutofit/>
        </a:bodyPr>
        <a:lstStyle/>
        <a:p>
          <a:pPr lvl="0" algn="r" defTabSz="1066800">
            <a:lnSpc>
              <a:spcPct val="90000"/>
            </a:lnSpc>
            <a:spcBef>
              <a:spcPct val="0"/>
            </a:spcBef>
            <a:spcAft>
              <a:spcPct val="35000"/>
            </a:spcAft>
          </a:pPr>
          <a:r>
            <a:rPr lang="en-US" sz="2400" b="1" kern="1200" dirty="0" smtClean="0"/>
            <a:t>Relative</a:t>
          </a:r>
          <a:endParaRPr lang="en-US" sz="2400" b="1" kern="1200" dirty="0"/>
        </a:p>
      </dsp:txBody>
      <dsp:txXfrm>
        <a:off x="0" y="2902370"/>
        <a:ext cx="1524000" cy="455400"/>
      </dsp:txXfrm>
    </dsp:sp>
    <dsp:sp modelId="{5F85F52D-B1AC-43AB-BFC0-4B572FD93C97}">
      <dsp:nvSpPr>
        <dsp:cNvPr id="0" name=""/>
        <dsp:cNvSpPr/>
      </dsp:nvSpPr>
      <dsp:spPr>
        <a:xfrm>
          <a:off x="1523999" y="2276195"/>
          <a:ext cx="304800" cy="1707750"/>
        </a:xfrm>
        <a:prstGeom prst="leftBrace">
          <a:avLst>
            <a:gd name="adj1" fmla="val 35000"/>
            <a:gd name="adj2" fmla="val 5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F6FFDEA-D165-47E3-94D4-96B2E5A669AB}">
      <dsp:nvSpPr>
        <dsp:cNvPr id="0" name=""/>
        <dsp:cNvSpPr/>
      </dsp:nvSpPr>
      <dsp:spPr>
        <a:xfrm>
          <a:off x="1950719" y="2276195"/>
          <a:ext cx="4145280" cy="1707750"/>
        </a:xfrm>
        <a:prstGeom prst="rect">
          <a:avLst/>
        </a:prstGeom>
        <a:solidFill>
          <a:schemeClr val="accent1">
            <a:hueOff val="0"/>
            <a:satOff val="0"/>
            <a:lumOff val="0"/>
            <a:alphaOff val="0"/>
          </a:schemeClr>
        </a:solidFill>
        <a:ln w="25400" cap="flat" cmpd="sng" algn="ctr">
          <a:solidFill>
            <a:srgbClr val="00336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285750" lvl="1" indent="-285750" algn="l" defTabSz="1244600">
            <a:lnSpc>
              <a:spcPct val="90000"/>
            </a:lnSpc>
            <a:spcBef>
              <a:spcPct val="0"/>
            </a:spcBef>
            <a:spcAft>
              <a:spcPct val="15000"/>
            </a:spcAft>
            <a:buChar char="••"/>
          </a:pPr>
          <a:r>
            <a:rPr lang="en-US" sz="2800" kern="1200" dirty="0" smtClean="0">
              <a:solidFill>
                <a:schemeClr val="tx1"/>
              </a:solidFill>
            </a:rPr>
            <a:t>Spouse, natural or adopted child, parent, or sibling of a school official.</a:t>
          </a:r>
          <a:endParaRPr lang="en-US" sz="2800" kern="1200" dirty="0">
            <a:solidFill>
              <a:schemeClr val="tx1"/>
            </a:solidFill>
          </a:endParaRPr>
        </a:p>
      </dsp:txBody>
      <dsp:txXfrm>
        <a:off x="1950719" y="2276195"/>
        <a:ext cx="4145280" cy="170775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4B8E8E-E33F-4398-BF48-97E423537139}">
      <dsp:nvSpPr>
        <dsp:cNvPr id="0" name=""/>
        <dsp:cNvSpPr/>
      </dsp:nvSpPr>
      <dsp:spPr>
        <a:xfrm>
          <a:off x="4724408" y="152396"/>
          <a:ext cx="4192247" cy="2982221"/>
        </a:xfrm>
        <a:prstGeom prst="roundRect">
          <a:avLst>
            <a:gd name="adj" fmla="val 10000"/>
          </a:avLst>
        </a:prstGeom>
        <a:solidFill>
          <a:schemeClr val="accent1">
            <a:hueOff val="0"/>
            <a:satOff val="0"/>
            <a:lumOff val="0"/>
            <a:alphaOff val="0"/>
          </a:schemeClr>
        </a:solidFill>
        <a:ln w="25400" cap="flat" cmpd="sng" algn="ctr">
          <a:solidFill>
            <a:srgbClr val="00336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43180" rIns="64770" bIns="43180" numCol="1" spcCol="1270" anchor="ctr" anchorCtr="0">
          <a:noAutofit/>
        </a:bodyPr>
        <a:lstStyle/>
        <a:p>
          <a:pPr lvl="0" algn="ctr" defTabSz="1511300">
            <a:lnSpc>
              <a:spcPct val="90000"/>
            </a:lnSpc>
            <a:spcBef>
              <a:spcPct val="0"/>
            </a:spcBef>
            <a:spcAft>
              <a:spcPct val="35000"/>
            </a:spcAft>
          </a:pPr>
          <a:r>
            <a:rPr lang="en-US" sz="3400" b="1" kern="1200" dirty="0" smtClean="0">
              <a:solidFill>
                <a:srgbClr val="C00000"/>
              </a:solidFill>
            </a:rPr>
            <a:t>Administrator or immediate family member </a:t>
          </a:r>
          <a:r>
            <a:rPr lang="en-US" sz="3400" b="1" u="sng" kern="1200" dirty="0" smtClean="0">
              <a:solidFill>
                <a:srgbClr val="C00000"/>
              </a:solidFill>
            </a:rPr>
            <a:t>in same household</a:t>
          </a:r>
          <a:r>
            <a:rPr lang="en-US" sz="3400" b="1" u="none" kern="1200" dirty="0" smtClean="0">
              <a:solidFill>
                <a:srgbClr val="C00000"/>
              </a:solidFill>
            </a:rPr>
            <a:t> </a:t>
          </a:r>
          <a:r>
            <a:rPr lang="en-US" sz="3400" b="1" kern="1200" dirty="0" smtClean="0">
              <a:solidFill>
                <a:schemeClr val="tx1"/>
              </a:solidFill>
            </a:rPr>
            <a:t>in same or similar Statewide union</a:t>
          </a:r>
          <a:endParaRPr lang="en-US" sz="3400" b="1" kern="1200" dirty="0">
            <a:solidFill>
              <a:schemeClr val="tx1"/>
            </a:solidFill>
          </a:endParaRPr>
        </a:p>
      </dsp:txBody>
      <dsp:txXfrm>
        <a:off x="4811754" y="239742"/>
        <a:ext cx="4017555" cy="2807529"/>
      </dsp:txXfrm>
    </dsp:sp>
    <dsp:sp modelId="{AA08D43A-4B90-4510-947F-880A2DAA49EE}">
      <dsp:nvSpPr>
        <dsp:cNvPr id="0" name=""/>
        <dsp:cNvSpPr/>
      </dsp:nvSpPr>
      <dsp:spPr>
        <a:xfrm>
          <a:off x="5143632" y="3134617"/>
          <a:ext cx="114174" cy="1134329"/>
        </a:xfrm>
        <a:custGeom>
          <a:avLst/>
          <a:gdLst/>
          <a:ahLst/>
          <a:cxnLst/>
          <a:rect l="0" t="0" r="0" b="0"/>
          <a:pathLst>
            <a:path>
              <a:moveTo>
                <a:pt x="0" y="0"/>
              </a:moveTo>
              <a:lnTo>
                <a:pt x="0" y="1134329"/>
              </a:lnTo>
              <a:lnTo>
                <a:pt x="114174" y="113432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3FFDA5A-098A-422B-BCDB-550C50285F05}">
      <dsp:nvSpPr>
        <dsp:cNvPr id="0" name=""/>
        <dsp:cNvSpPr/>
      </dsp:nvSpPr>
      <dsp:spPr>
        <a:xfrm>
          <a:off x="5257807" y="3276600"/>
          <a:ext cx="3700660" cy="1984694"/>
        </a:xfrm>
        <a:prstGeom prst="roundRect">
          <a:avLst>
            <a:gd name="adj" fmla="val 10000"/>
          </a:avLst>
        </a:prstGeom>
        <a:solidFill>
          <a:schemeClr val="lt1">
            <a:alpha val="90000"/>
            <a:hueOff val="0"/>
            <a:satOff val="0"/>
            <a:lumOff val="0"/>
            <a:alphaOff val="0"/>
          </a:schemeClr>
        </a:solidFill>
        <a:ln w="25400" cap="flat" cmpd="sng" algn="ctr">
          <a:solidFill>
            <a:srgbClr val="003366"/>
          </a:solidFill>
          <a:prstDash val="solid"/>
        </a:ln>
        <a:effectLst/>
      </dsp:spPr>
      <dsp:style>
        <a:lnRef idx="2">
          <a:scrgbClr r="0" g="0" b="0"/>
        </a:lnRef>
        <a:fillRef idx="1">
          <a:scrgbClr r="0" g="0" b="0"/>
        </a:fillRef>
        <a:effectRef idx="0">
          <a:scrgbClr r="0" g="0" b="0"/>
        </a:effectRef>
        <a:fontRef idx="minor"/>
      </dsp:style>
      <dsp:txBody>
        <a:bodyPr spcFirstLastPara="0" vert="horz" wrap="square" lIns="43815" tIns="29210" rIns="43815" bIns="29210" numCol="1" spcCol="1270" anchor="ctr" anchorCtr="0">
          <a:noAutofit/>
        </a:bodyPr>
        <a:lstStyle/>
        <a:p>
          <a:pPr lvl="0" algn="ctr" defTabSz="1022350">
            <a:lnSpc>
              <a:spcPct val="90000"/>
            </a:lnSpc>
            <a:spcBef>
              <a:spcPct val="0"/>
            </a:spcBef>
            <a:spcAft>
              <a:spcPct val="35000"/>
            </a:spcAft>
          </a:pPr>
          <a:r>
            <a:rPr lang="en-US" sz="2300" b="1" kern="1200" dirty="0" smtClean="0">
              <a:solidFill>
                <a:srgbClr val="C00000"/>
              </a:solidFill>
            </a:rPr>
            <a:t>Administrators</a:t>
          </a:r>
          <a:r>
            <a:rPr lang="en-US" sz="2300" kern="1200" dirty="0" smtClean="0"/>
            <a:t> - may </a:t>
          </a:r>
          <a:r>
            <a:rPr lang="en-US" sz="2300" b="1" u="sng" kern="1200" dirty="0" smtClean="0">
              <a:solidFill>
                <a:srgbClr val="C00000"/>
              </a:solidFill>
            </a:rPr>
            <a:t>not</a:t>
          </a:r>
          <a:r>
            <a:rPr lang="en-US" sz="2300" kern="1200" dirty="0" smtClean="0"/>
            <a:t> discuss or participate in any way in negotiations; </a:t>
          </a:r>
          <a:r>
            <a:rPr lang="en-US" sz="2300" b="1" kern="1200" dirty="0" smtClean="0">
              <a:solidFill>
                <a:schemeClr val="tx1"/>
              </a:solidFill>
              <a:effectLst/>
            </a:rPr>
            <a:t>may</a:t>
          </a:r>
          <a:r>
            <a:rPr lang="en-US" sz="2300" kern="1200" dirty="0" smtClean="0">
              <a:solidFill>
                <a:schemeClr val="tx1"/>
              </a:solidFill>
              <a:effectLst/>
            </a:rPr>
            <a:t> provide technical assistance </a:t>
          </a:r>
        </a:p>
      </dsp:txBody>
      <dsp:txXfrm>
        <a:off x="5315937" y="3334730"/>
        <a:ext cx="3584400" cy="1868434"/>
      </dsp:txXfrm>
    </dsp:sp>
    <dsp:sp modelId="{3D23B5FC-C87F-43AE-B7BB-62A887E60E05}">
      <dsp:nvSpPr>
        <dsp:cNvPr id="0" name=""/>
        <dsp:cNvSpPr/>
      </dsp:nvSpPr>
      <dsp:spPr>
        <a:xfrm>
          <a:off x="152405" y="152396"/>
          <a:ext cx="4199530" cy="2969227"/>
        </a:xfrm>
        <a:prstGeom prst="roundRect">
          <a:avLst>
            <a:gd name="adj" fmla="val 10000"/>
          </a:avLst>
        </a:prstGeom>
        <a:solidFill>
          <a:schemeClr val="accent1">
            <a:hueOff val="0"/>
            <a:satOff val="0"/>
            <a:lumOff val="0"/>
            <a:alphaOff val="0"/>
          </a:schemeClr>
        </a:solidFill>
        <a:ln w="25400" cap="flat" cmpd="sng" algn="ctr">
          <a:solidFill>
            <a:srgbClr val="00336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43180" rIns="64770" bIns="43180" numCol="1" spcCol="1270" anchor="ctr" anchorCtr="0">
          <a:noAutofit/>
        </a:bodyPr>
        <a:lstStyle/>
        <a:p>
          <a:pPr lvl="0" algn="ctr" defTabSz="1511300">
            <a:lnSpc>
              <a:spcPct val="90000"/>
            </a:lnSpc>
            <a:spcBef>
              <a:spcPct val="0"/>
            </a:spcBef>
            <a:spcAft>
              <a:spcPct val="35000"/>
            </a:spcAft>
          </a:pPr>
          <a:r>
            <a:rPr lang="en-US" sz="3400" b="1" kern="1200" dirty="0" smtClean="0">
              <a:solidFill>
                <a:srgbClr val="C00000"/>
              </a:solidFill>
            </a:rPr>
            <a:t>BOE member or immediate family member </a:t>
          </a:r>
          <a:r>
            <a:rPr lang="en-US" sz="3400" b="1" u="sng" kern="1200" dirty="0" smtClean="0">
              <a:solidFill>
                <a:srgbClr val="C00000"/>
              </a:solidFill>
            </a:rPr>
            <a:t>in same household</a:t>
          </a:r>
          <a:r>
            <a:rPr lang="en-US" sz="3400" b="1" kern="1200" dirty="0" smtClean="0">
              <a:solidFill>
                <a:srgbClr val="C00000"/>
              </a:solidFill>
            </a:rPr>
            <a:t> </a:t>
          </a:r>
          <a:r>
            <a:rPr lang="en-US" sz="3400" b="1" kern="1200" dirty="0" smtClean="0">
              <a:solidFill>
                <a:schemeClr val="tx1"/>
              </a:solidFill>
            </a:rPr>
            <a:t>in same or similar Statewide union</a:t>
          </a:r>
          <a:endParaRPr lang="en-US" sz="3400" b="1" kern="1200" dirty="0">
            <a:solidFill>
              <a:schemeClr val="tx1"/>
            </a:solidFill>
          </a:endParaRPr>
        </a:p>
      </dsp:txBody>
      <dsp:txXfrm>
        <a:off x="239371" y="239362"/>
        <a:ext cx="4025598" cy="2795295"/>
      </dsp:txXfrm>
    </dsp:sp>
    <dsp:sp modelId="{4DD04A2C-F5D2-4DBD-9ADA-C8D9DF96CBD4}">
      <dsp:nvSpPr>
        <dsp:cNvPr id="0" name=""/>
        <dsp:cNvSpPr/>
      </dsp:nvSpPr>
      <dsp:spPr>
        <a:xfrm>
          <a:off x="572358" y="3121623"/>
          <a:ext cx="130850" cy="1179114"/>
        </a:xfrm>
        <a:custGeom>
          <a:avLst/>
          <a:gdLst/>
          <a:ahLst/>
          <a:cxnLst/>
          <a:rect l="0" t="0" r="0" b="0"/>
          <a:pathLst>
            <a:path>
              <a:moveTo>
                <a:pt x="0" y="0"/>
              </a:moveTo>
              <a:lnTo>
                <a:pt x="0" y="1179114"/>
              </a:lnTo>
              <a:lnTo>
                <a:pt x="130850" y="117911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97D0C5B-AE1A-41B3-BF50-1B93A9F80AEB}">
      <dsp:nvSpPr>
        <dsp:cNvPr id="0" name=""/>
        <dsp:cNvSpPr/>
      </dsp:nvSpPr>
      <dsp:spPr>
        <a:xfrm>
          <a:off x="703209" y="3264668"/>
          <a:ext cx="3639053" cy="2072138"/>
        </a:xfrm>
        <a:prstGeom prst="roundRect">
          <a:avLst>
            <a:gd name="adj" fmla="val 10000"/>
          </a:avLst>
        </a:prstGeom>
        <a:solidFill>
          <a:schemeClr val="lt1">
            <a:alpha val="90000"/>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b="1" kern="1200" dirty="0" smtClean="0">
              <a:solidFill>
                <a:srgbClr val="C00000"/>
              </a:solidFill>
            </a:rPr>
            <a:t>BOE member </a:t>
          </a:r>
          <a:r>
            <a:rPr lang="en-US" sz="2400" kern="1200" dirty="0" smtClean="0"/>
            <a:t>- may </a:t>
          </a:r>
          <a:r>
            <a:rPr lang="en-US" sz="2400" b="1" u="sng" kern="1200" dirty="0" smtClean="0">
              <a:solidFill>
                <a:srgbClr val="C00000"/>
              </a:solidFill>
            </a:rPr>
            <a:t>not</a:t>
          </a:r>
          <a:r>
            <a:rPr lang="en-US" sz="2400" b="1" kern="1200" dirty="0" smtClean="0">
              <a:solidFill>
                <a:srgbClr val="C00000"/>
              </a:solidFill>
            </a:rPr>
            <a:t> </a:t>
          </a:r>
          <a:r>
            <a:rPr lang="en-US" sz="2400" kern="1200" dirty="0" smtClean="0"/>
            <a:t>participate in negotiations or </a:t>
          </a:r>
          <a:r>
            <a:rPr lang="en-US" sz="2400" kern="1200" dirty="0" smtClean="0">
              <a:solidFill>
                <a:schemeClr val="tx1"/>
              </a:solidFill>
            </a:rPr>
            <a:t>discussion </a:t>
          </a:r>
          <a:r>
            <a:rPr lang="en-US" sz="2400" kern="1200" baseline="0" dirty="0" smtClean="0">
              <a:solidFill>
                <a:schemeClr val="tx1"/>
              </a:solidFill>
              <a:effectLst>
                <a:outerShdw blurRad="38100" dist="38100" dir="2700000" algn="tl">
                  <a:srgbClr val="000000">
                    <a:alpha val="43137"/>
                  </a:srgbClr>
                </a:outerShdw>
              </a:effectLst>
            </a:rPr>
            <a:t>including voting (</a:t>
          </a:r>
          <a:r>
            <a:rPr lang="en-US" sz="2400" kern="1200" baseline="0" dirty="0" err="1" smtClean="0">
              <a:solidFill>
                <a:schemeClr val="tx1"/>
              </a:solidFill>
              <a:effectLst>
                <a:outerShdw blurRad="38100" dist="38100" dir="2700000" algn="tl">
                  <a:srgbClr val="000000">
                    <a:alpha val="43137"/>
                  </a:srgbClr>
                </a:outerShdw>
              </a:effectLst>
            </a:rPr>
            <a:t>Pannucci</a:t>
          </a:r>
          <a:r>
            <a:rPr lang="en-US" sz="2400" kern="1200" baseline="0" dirty="0" smtClean="0">
              <a:solidFill>
                <a:schemeClr val="tx1"/>
              </a:solidFill>
              <a:effectLst>
                <a:outerShdw blurRad="38100" dist="38100" dir="2700000" algn="tl">
                  <a:srgbClr val="000000">
                    <a:alpha val="43137"/>
                  </a:srgbClr>
                </a:outerShdw>
              </a:effectLst>
            </a:rPr>
            <a:t>  A11-15; A16-15)</a:t>
          </a:r>
          <a:endParaRPr lang="en-US" sz="2400" kern="1200" baseline="0" dirty="0">
            <a:solidFill>
              <a:schemeClr val="tx1"/>
            </a:solidFill>
            <a:effectLst>
              <a:outerShdw blurRad="38100" dist="38100" dir="2700000" algn="tl">
                <a:srgbClr val="000000">
                  <a:alpha val="43137"/>
                </a:srgbClr>
              </a:outerShdw>
            </a:effectLst>
          </a:endParaRPr>
        </a:p>
      </dsp:txBody>
      <dsp:txXfrm>
        <a:off x="763900" y="3325359"/>
        <a:ext cx="3517671" cy="195075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diagrams.loki3.com/BracketList+Icon">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8578" name="Rectangle 2"/>
          <p:cNvSpPr>
            <a:spLocks noGrp="1" noChangeArrowheads="1"/>
          </p:cNvSpPr>
          <p:nvPr>
            <p:ph type="hdr" sz="quarter"/>
          </p:nvPr>
        </p:nvSpPr>
        <p:spPr bwMode="auto">
          <a:xfrm>
            <a:off x="0" y="0"/>
            <a:ext cx="3044825" cy="465138"/>
          </a:xfrm>
          <a:prstGeom prst="rect">
            <a:avLst/>
          </a:prstGeom>
          <a:noFill/>
          <a:ln w="9525">
            <a:noFill/>
            <a:miter lim="800000"/>
            <a:headEnd/>
            <a:tailEnd/>
          </a:ln>
          <a:effectLst/>
        </p:spPr>
        <p:txBody>
          <a:bodyPr vert="horz" wrap="square" lIns="91751" tIns="45875" rIns="91751" bIns="45875" numCol="1" anchor="t" anchorCtr="0" compatLnSpc="1">
            <a:prstTxWarp prst="textNoShape">
              <a:avLst/>
            </a:prstTxWarp>
          </a:bodyPr>
          <a:lstStyle>
            <a:lvl1pPr algn="l">
              <a:defRPr sz="1200"/>
            </a:lvl1pPr>
          </a:lstStyle>
          <a:p>
            <a:pPr>
              <a:defRPr/>
            </a:pPr>
            <a:endParaRPr lang="en-US"/>
          </a:p>
        </p:txBody>
      </p:sp>
      <p:sp>
        <p:nvSpPr>
          <p:cNvPr id="408579" name="Rectangle 3"/>
          <p:cNvSpPr>
            <a:spLocks noGrp="1" noChangeArrowheads="1"/>
          </p:cNvSpPr>
          <p:nvPr>
            <p:ph type="dt" sz="quarter" idx="1"/>
          </p:nvPr>
        </p:nvSpPr>
        <p:spPr bwMode="auto">
          <a:xfrm>
            <a:off x="3976688" y="0"/>
            <a:ext cx="3044825" cy="465138"/>
          </a:xfrm>
          <a:prstGeom prst="rect">
            <a:avLst/>
          </a:prstGeom>
          <a:noFill/>
          <a:ln w="9525">
            <a:noFill/>
            <a:miter lim="800000"/>
            <a:headEnd/>
            <a:tailEnd/>
          </a:ln>
          <a:effectLst/>
        </p:spPr>
        <p:txBody>
          <a:bodyPr vert="horz" wrap="square" lIns="91751" tIns="45875" rIns="91751" bIns="45875" numCol="1" anchor="t" anchorCtr="0" compatLnSpc="1">
            <a:prstTxWarp prst="textNoShape">
              <a:avLst/>
            </a:prstTxWarp>
          </a:bodyPr>
          <a:lstStyle>
            <a:lvl1pPr algn="r">
              <a:defRPr sz="1200"/>
            </a:lvl1pPr>
          </a:lstStyle>
          <a:p>
            <a:pPr>
              <a:defRPr/>
            </a:pPr>
            <a:endParaRPr lang="en-US"/>
          </a:p>
        </p:txBody>
      </p:sp>
      <p:sp>
        <p:nvSpPr>
          <p:cNvPr id="408580" name="Rectangle 4"/>
          <p:cNvSpPr>
            <a:spLocks noGrp="1" noChangeArrowheads="1"/>
          </p:cNvSpPr>
          <p:nvPr>
            <p:ph type="ftr" sz="quarter" idx="2"/>
          </p:nvPr>
        </p:nvSpPr>
        <p:spPr bwMode="auto">
          <a:xfrm>
            <a:off x="0" y="8842375"/>
            <a:ext cx="3044825" cy="465138"/>
          </a:xfrm>
          <a:prstGeom prst="rect">
            <a:avLst/>
          </a:prstGeom>
          <a:noFill/>
          <a:ln w="9525">
            <a:noFill/>
            <a:miter lim="800000"/>
            <a:headEnd/>
            <a:tailEnd/>
          </a:ln>
          <a:effectLst/>
        </p:spPr>
        <p:txBody>
          <a:bodyPr vert="horz" wrap="square" lIns="91751" tIns="45875" rIns="91751" bIns="45875" numCol="1" anchor="b" anchorCtr="0" compatLnSpc="1">
            <a:prstTxWarp prst="textNoShape">
              <a:avLst/>
            </a:prstTxWarp>
          </a:bodyPr>
          <a:lstStyle>
            <a:lvl1pPr algn="l">
              <a:defRPr sz="1200"/>
            </a:lvl1pPr>
          </a:lstStyle>
          <a:p>
            <a:pPr>
              <a:defRPr/>
            </a:pPr>
            <a:endParaRPr lang="en-US"/>
          </a:p>
        </p:txBody>
      </p:sp>
      <p:sp>
        <p:nvSpPr>
          <p:cNvPr id="408581" name="Rectangle 5"/>
          <p:cNvSpPr>
            <a:spLocks noGrp="1" noChangeArrowheads="1"/>
          </p:cNvSpPr>
          <p:nvPr>
            <p:ph type="sldNum" sz="quarter" idx="3"/>
          </p:nvPr>
        </p:nvSpPr>
        <p:spPr bwMode="auto">
          <a:xfrm>
            <a:off x="3976688" y="8842375"/>
            <a:ext cx="3044825" cy="465138"/>
          </a:xfrm>
          <a:prstGeom prst="rect">
            <a:avLst/>
          </a:prstGeom>
          <a:noFill/>
          <a:ln w="9525">
            <a:noFill/>
            <a:miter lim="800000"/>
            <a:headEnd/>
            <a:tailEnd/>
          </a:ln>
          <a:effectLst/>
        </p:spPr>
        <p:txBody>
          <a:bodyPr vert="horz" wrap="square" lIns="91751" tIns="45875" rIns="91751" bIns="45875" numCol="1" anchor="b" anchorCtr="0" compatLnSpc="1">
            <a:prstTxWarp prst="textNoShape">
              <a:avLst/>
            </a:prstTxWarp>
          </a:bodyPr>
          <a:lstStyle>
            <a:lvl1pPr algn="r">
              <a:defRPr sz="1200"/>
            </a:lvl1pPr>
          </a:lstStyle>
          <a:p>
            <a:pPr>
              <a:defRPr/>
            </a:pPr>
            <a:fld id="{54D6E7B0-ECEB-4270-9107-055B7D64F283}" type="slidenum">
              <a:rPr lang="en-US"/>
              <a:pPr>
                <a:defRPr/>
              </a:pPr>
              <a:t>‹#›</a:t>
            </a:fld>
            <a:endParaRPr lang="en-US" dirty="0"/>
          </a:p>
        </p:txBody>
      </p:sp>
    </p:spTree>
    <p:extLst>
      <p:ext uri="{BB962C8B-B14F-4D97-AF65-F5344CB8AC3E}">
        <p14:creationId xmlns:p14="http://schemas.microsoft.com/office/powerpoint/2010/main" val="21876274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bwMode="auto">
          <a:xfrm>
            <a:off x="0" y="0"/>
            <a:ext cx="3044825" cy="465138"/>
          </a:xfrm>
          <a:prstGeom prst="rect">
            <a:avLst/>
          </a:prstGeom>
          <a:noFill/>
          <a:ln w="9525">
            <a:noFill/>
            <a:miter lim="800000"/>
            <a:headEnd/>
            <a:tailEnd/>
          </a:ln>
          <a:effectLst/>
        </p:spPr>
        <p:txBody>
          <a:bodyPr vert="horz" wrap="square" lIns="93494" tIns="46747" rIns="93494" bIns="46747" numCol="1" anchor="t" anchorCtr="0" compatLnSpc="1">
            <a:prstTxWarp prst="textNoShape">
              <a:avLst/>
            </a:prstTxWarp>
          </a:bodyPr>
          <a:lstStyle>
            <a:lvl1pPr algn="l" defTabSz="935031">
              <a:defRPr sz="1200"/>
            </a:lvl1pPr>
          </a:lstStyle>
          <a:p>
            <a:pPr>
              <a:defRPr/>
            </a:pPr>
            <a:endParaRPr lang="en-US"/>
          </a:p>
        </p:txBody>
      </p:sp>
      <p:sp>
        <p:nvSpPr>
          <p:cNvPr id="67587" name="Rectangle 3"/>
          <p:cNvSpPr>
            <a:spLocks noGrp="1" noChangeArrowheads="1"/>
          </p:cNvSpPr>
          <p:nvPr>
            <p:ph type="dt" idx="1"/>
          </p:nvPr>
        </p:nvSpPr>
        <p:spPr bwMode="auto">
          <a:xfrm>
            <a:off x="3976688" y="0"/>
            <a:ext cx="3044825" cy="465138"/>
          </a:xfrm>
          <a:prstGeom prst="rect">
            <a:avLst/>
          </a:prstGeom>
          <a:noFill/>
          <a:ln w="9525">
            <a:noFill/>
            <a:miter lim="800000"/>
            <a:headEnd/>
            <a:tailEnd/>
          </a:ln>
          <a:effectLst/>
        </p:spPr>
        <p:txBody>
          <a:bodyPr vert="horz" wrap="square" lIns="93494" tIns="46747" rIns="93494" bIns="46747" numCol="1" anchor="t" anchorCtr="0" compatLnSpc="1">
            <a:prstTxWarp prst="textNoShape">
              <a:avLst/>
            </a:prstTxWarp>
          </a:bodyPr>
          <a:lstStyle>
            <a:lvl1pPr algn="r" defTabSz="935031">
              <a:defRPr sz="1200"/>
            </a:lvl1pPr>
          </a:lstStyle>
          <a:p>
            <a:pPr>
              <a:defRPr/>
            </a:pPr>
            <a:endParaRPr lang="en-US"/>
          </a:p>
        </p:txBody>
      </p:sp>
      <p:sp>
        <p:nvSpPr>
          <p:cNvPr id="52228" name="Rectangle 4"/>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9" name="Rectangle 5"/>
          <p:cNvSpPr>
            <a:spLocks noGrp="1" noChangeArrowheads="1"/>
          </p:cNvSpPr>
          <p:nvPr>
            <p:ph type="body" sz="quarter" idx="3"/>
          </p:nvPr>
        </p:nvSpPr>
        <p:spPr bwMode="auto">
          <a:xfrm>
            <a:off x="703263" y="4422775"/>
            <a:ext cx="5616575" cy="4187825"/>
          </a:xfrm>
          <a:prstGeom prst="rect">
            <a:avLst/>
          </a:prstGeom>
          <a:noFill/>
          <a:ln w="9525">
            <a:noFill/>
            <a:miter lim="800000"/>
            <a:headEnd/>
            <a:tailEnd/>
          </a:ln>
          <a:effectLst/>
        </p:spPr>
        <p:txBody>
          <a:bodyPr vert="horz" wrap="square" lIns="93494" tIns="46747" rIns="93494" bIns="4674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7590" name="Rectangle 6"/>
          <p:cNvSpPr>
            <a:spLocks noGrp="1" noChangeArrowheads="1"/>
          </p:cNvSpPr>
          <p:nvPr>
            <p:ph type="ftr" sz="quarter" idx="4"/>
          </p:nvPr>
        </p:nvSpPr>
        <p:spPr bwMode="auto">
          <a:xfrm>
            <a:off x="0" y="8842375"/>
            <a:ext cx="3044825" cy="465138"/>
          </a:xfrm>
          <a:prstGeom prst="rect">
            <a:avLst/>
          </a:prstGeom>
          <a:noFill/>
          <a:ln w="9525">
            <a:noFill/>
            <a:miter lim="800000"/>
            <a:headEnd/>
            <a:tailEnd/>
          </a:ln>
          <a:effectLst/>
        </p:spPr>
        <p:txBody>
          <a:bodyPr vert="horz" wrap="square" lIns="93494" tIns="46747" rIns="93494" bIns="46747" numCol="1" anchor="b" anchorCtr="0" compatLnSpc="1">
            <a:prstTxWarp prst="textNoShape">
              <a:avLst/>
            </a:prstTxWarp>
          </a:bodyPr>
          <a:lstStyle>
            <a:lvl1pPr algn="l" defTabSz="935031">
              <a:defRPr sz="1200"/>
            </a:lvl1pPr>
          </a:lstStyle>
          <a:p>
            <a:pPr>
              <a:defRPr/>
            </a:pPr>
            <a:endParaRPr lang="en-US"/>
          </a:p>
        </p:txBody>
      </p:sp>
      <p:sp>
        <p:nvSpPr>
          <p:cNvPr id="67591" name="Rectangle 7"/>
          <p:cNvSpPr>
            <a:spLocks noGrp="1" noChangeArrowheads="1"/>
          </p:cNvSpPr>
          <p:nvPr>
            <p:ph type="sldNum" sz="quarter" idx="5"/>
          </p:nvPr>
        </p:nvSpPr>
        <p:spPr bwMode="auto">
          <a:xfrm>
            <a:off x="3976688" y="8842375"/>
            <a:ext cx="3044825" cy="465138"/>
          </a:xfrm>
          <a:prstGeom prst="rect">
            <a:avLst/>
          </a:prstGeom>
          <a:noFill/>
          <a:ln w="9525">
            <a:noFill/>
            <a:miter lim="800000"/>
            <a:headEnd/>
            <a:tailEnd/>
          </a:ln>
          <a:effectLst/>
        </p:spPr>
        <p:txBody>
          <a:bodyPr vert="horz" wrap="square" lIns="93494" tIns="46747" rIns="93494" bIns="46747" numCol="1" anchor="b" anchorCtr="0" compatLnSpc="1">
            <a:prstTxWarp prst="textNoShape">
              <a:avLst/>
            </a:prstTxWarp>
          </a:bodyPr>
          <a:lstStyle>
            <a:lvl1pPr algn="r" defTabSz="935031">
              <a:defRPr sz="1200"/>
            </a:lvl1pPr>
          </a:lstStyle>
          <a:p>
            <a:pPr>
              <a:defRPr/>
            </a:pPr>
            <a:fld id="{BC91521E-C17D-4690-8B3A-5DD9E5842058}" type="slidenum">
              <a:rPr lang="en-US"/>
              <a:pPr>
                <a:defRPr/>
              </a:pPr>
              <a:t>‹#›</a:t>
            </a:fld>
            <a:endParaRPr lang="en-US" dirty="0"/>
          </a:p>
        </p:txBody>
      </p:sp>
    </p:spTree>
    <p:extLst>
      <p:ext uri="{BB962C8B-B14F-4D97-AF65-F5344CB8AC3E}">
        <p14:creationId xmlns:p14="http://schemas.microsoft.com/office/powerpoint/2010/main" val="3743601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Also no more than 5 from same political party.</a:t>
            </a:r>
          </a:p>
        </p:txBody>
      </p:sp>
      <p:sp>
        <p:nvSpPr>
          <p:cNvPr id="532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33450" eaLnBrk="0" hangingPunct="0">
              <a:spcBef>
                <a:spcPct val="30000"/>
              </a:spcBef>
              <a:defRPr sz="1200">
                <a:solidFill>
                  <a:schemeClr val="tx1"/>
                </a:solidFill>
                <a:latin typeface="Arial" charset="0"/>
              </a:defRPr>
            </a:lvl1pPr>
            <a:lvl2pPr marL="742950" indent="-285750" algn="l" defTabSz="933450" eaLnBrk="0" hangingPunct="0">
              <a:spcBef>
                <a:spcPct val="30000"/>
              </a:spcBef>
              <a:defRPr sz="1200">
                <a:solidFill>
                  <a:schemeClr val="tx1"/>
                </a:solidFill>
                <a:latin typeface="Arial" charset="0"/>
              </a:defRPr>
            </a:lvl2pPr>
            <a:lvl3pPr marL="1143000" indent="-228600" algn="l" defTabSz="933450" eaLnBrk="0" hangingPunct="0">
              <a:spcBef>
                <a:spcPct val="30000"/>
              </a:spcBef>
              <a:defRPr sz="1200">
                <a:solidFill>
                  <a:schemeClr val="tx1"/>
                </a:solidFill>
                <a:latin typeface="Arial" charset="0"/>
              </a:defRPr>
            </a:lvl3pPr>
            <a:lvl4pPr marL="1600200" indent="-228600" algn="l" defTabSz="933450" eaLnBrk="0" hangingPunct="0">
              <a:spcBef>
                <a:spcPct val="30000"/>
              </a:spcBef>
              <a:defRPr sz="1200">
                <a:solidFill>
                  <a:schemeClr val="tx1"/>
                </a:solidFill>
                <a:latin typeface="Arial" charset="0"/>
              </a:defRPr>
            </a:lvl4pPr>
            <a:lvl5pPr marL="2057400" indent="-228600" algn="l" defTabSz="933450" eaLnBrk="0" hangingPunct="0">
              <a:spcBef>
                <a:spcPct val="30000"/>
              </a:spcBef>
              <a:defRPr sz="1200">
                <a:solidFill>
                  <a:schemeClr val="tx1"/>
                </a:solidFill>
                <a:latin typeface="Arial" charset="0"/>
              </a:defRPr>
            </a:lvl5pPr>
            <a:lvl6pPr marL="2514600" indent="-228600" defTabSz="933450" eaLnBrk="0" fontAlgn="base" hangingPunct="0">
              <a:spcBef>
                <a:spcPct val="30000"/>
              </a:spcBef>
              <a:spcAft>
                <a:spcPct val="0"/>
              </a:spcAft>
              <a:defRPr sz="1200">
                <a:solidFill>
                  <a:schemeClr val="tx1"/>
                </a:solidFill>
                <a:latin typeface="Arial" charset="0"/>
              </a:defRPr>
            </a:lvl6pPr>
            <a:lvl7pPr marL="2971800" indent="-228600" defTabSz="933450" eaLnBrk="0" fontAlgn="base" hangingPunct="0">
              <a:spcBef>
                <a:spcPct val="30000"/>
              </a:spcBef>
              <a:spcAft>
                <a:spcPct val="0"/>
              </a:spcAft>
              <a:defRPr sz="1200">
                <a:solidFill>
                  <a:schemeClr val="tx1"/>
                </a:solidFill>
                <a:latin typeface="Arial" charset="0"/>
              </a:defRPr>
            </a:lvl7pPr>
            <a:lvl8pPr marL="3429000" indent="-228600" defTabSz="933450" eaLnBrk="0" fontAlgn="base" hangingPunct="0">
              <a:spcBef>
                <a:spcPct val="30000"/>
              </a:spcBef>
              <a:spcAft>
                <a:spcPct val="0"/>
              </a:spcAft>
              <a:defRPr sz="1200">
                <a:solidFill>
                  <a:schemeClr val="tx1"/>
                </a:solidFill>
                <a:latin typeface="Arial" charset="0"/>
              </a:defRPr>
            </a:lvl8pPr>
            <a:lvl9pPr marL="3886200" indent="-228600" defTabSz="93345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DA604331-24DE-4944-B5DF-8285414D1626}" type="slidenum">
              <a:rPr lang="en-US" altLang="en-US" smtClean="0"/>
              <a:pPr algn="r" eaLnBrk="1" hangingPunct="1">
                <a:spcBef>
                  <a:spcPct val="0"/>
                </a:spcBef>
              </a:pPr>
              <a:t>4</a:t>
            </a:fld>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Render a decision in 90 days.  Approximately 80% of complaints dismissed.  May recommend penalties to the commissioner – reprimand, censure, suspension and removal.  Boards may only discipline their members on matters not covered by the Code of Ethics.</a:t>
            </a:r>
          </a:p>
        </p:txBody>
      </p:sp>
      <p:sp>
        <p:nvSpPr>
          <p:cNvPr id="542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33450" eaLnBrk="0" hangingPunct="0">
              <a:spcBef>
                <a:spcPct val="30000"/>
              </a:spcBef>
              <a:defRPr sz="1200">
                <a:solidFill>
                  <a:schemeClr val="tx1"/>
                </a:solidFill>
                <a:latin typeface="Arial" charset="0"/>
              </a:defRPr>
            </a:lvl1pPr>
            <a:lvl2pPr marL="742950" indent="-285750" algn="l" defTabSz="933450" eaLnBrk="0" hangingPunct="0">
              <a:spcBef>
                <a:spcPct val="30000"/>
              </a:spcBef>
              <a:defRPr sz="1200">
                <a:solidFill>
                  <a:schemeClr val="tx1"/>
                </a:solidFill>
                <a:latin typeface="Arial" charset="0"/>
              </a:defRPr>
            </a:lvl2pPr>
            <a:lvl3pPr marL="1143000" indent="-228600" algn="l" defTabSz="933450" eaLnBrk="0" hangingPunct="0">
              <a:spcBef>
                <a:spcPct val="30000"/>
              </a:spcBef>
              <a:defRPr sz="1200">
                <a:solidFill>
                  <a:schemeClr val="tx1"/>
                </a:solidFill>
                <a:latin typeface="Arial" charset="0"/>
              </a:defRPr>
            </a:lvl3pPr>
            <a:lvl4pPr marL="1600200" indent="-228600" algn="l" defTabSz="933450" eaLnBrk="0" hangingPunct="0">
              <a:spcBef>
                <a:spcPct val="30000"/>
              </a:spcBef>
              <a:defRPr sz="1200">
                <a:solidFill>
                  <a:schemeClr val="tx1"/>
                </a:solidFill>
                <a:latin typeface="Arial" charset="0"/>
              </a:defRPr>
            </a:lvl4pPr>
            <a:lvl5pPr marL="2057400" indent="-228600" algn="l" defTabSz="933450" eaLnBrk="0" hangingPunct="0">
              <a:spcBef>
                <a:spcPct val="30000"/>
              </a:spcBef>
              <a:defRPr sz="1200">
                <a:solidFill>
                  <a:schemeClr val="tx1"/>
                </a:solidFill>
                <a:latin typeface="Arial" charset="0"/>
              </a:defRPr>
            </a:lvl5pPr>
            <a:lvl6pPr marL="2514600" indent="-228600" defTabSz="933450" eaLnBrk="0" fontAlgn="base" hangingPunct="0">
              <a:spcBef>
                <a:spcPct val="30000"/>
              </a:spcBef>
              <a:spcAft>
                <a:spcPct val="0"/>
              </a:spcAft>
              <a:defRPr sz="1200">
                <a:solidFill>
                  <a:schemeClr val="tx1"/>
                </a:solidFill>
                <a:latin typeface="Arial" charset="0"/>
              </a:defRPr>
            </a:lvl6pPr>
            <a:lvl7pPr marL="2971800" indent="-228600" defTabSz="933450" eaLnBrk="0" fontAlgn="base" hangingPunct="0">
              <a:spcBef>
                <a:spcPct val="30000"/>
              </a:spcBef>
              <a:spcAft>
                <a:spcPct val="0"/>
              </a:spcAft>
              <a:defRPr sz="1200">
                <a:solidFill>
                  <a:schemeClr val="tx1"/>
                </a:solidFill>
                <a:latin typeface="Arial" charset="0"/>
              </a:defRPr>
            </a:lvl7pPr>
            <a:lvl8pPr marL="3429000" indent="-228600" defTabSz="933450" eaLnBrk="0" fontAlgn="base" hangingPunct="0">
              <a:spcBef>
                <a:spcPct val="30000"/>
              </a:spcBef>
              <a:spcAft>
                <a:spcPct val="0"/>
              </a:spcAft>
              <a:defRPr sz="1200">
                <a:solidFill>
                  <a:schemeClr val="tx1"/>
                </a:solidFill>
                <a:latin typeface="Arial" charset="0"/>
              </a:defRPr>
            </a:lvl8pPr>
            <a:lvl9pPr marL="3886200" indent="-228600" defTabSz="93345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6A0F3713-0089-450A-B232-497C7B5A090D}" type="slidenum">
              <a:rPr lang="en-US" altLang="en-US" smtClean="0"/>
              <a:pPr algn="r" eaLnBrk="1" hangingPunct="1">
                <a:spcBef>
                  <a:spcPct val="0"/>
                </a:spcBef>
              </a:pPr>
              <a:t>5</a:t>
            </a:fld>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You are permitted to participate if you receive no gain greater than any other member of that group.  Field trip example – vote on 4</a:t>
            </a:r>
            <a:r>
              <a:rPr lang="en-US" altLang="en-US" baseline="30000" smtClean="0"/>
              <a:t>th</a:t>
            </a:r>
            <a:r>
              <a:rPr lang="en-US" altLang="en-US" smtClean="0"/>
              <a:t> grade field trip and you have a child in the 4</a:t>
            </a:r>
            <a:r>
              <a:rPr lang="en-US" altLang="en-US" baseline="30000" smtClean="0"/>
              <a:t>th</a:t>
            </a:r>
            <a:r>
              <a:rPr lang="en-US" altLang="en-US" smtClean="0"/>
              <a:t> grade.  Can vote because your child benefits no greater than anyone else.</a:t>
            </a:r>
          </a:p>
        </p:txBody>
      </p:sp>
      <p:sp>
        <p:nvSpPr>
          <p:cNvPr id="553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33450" eaLnBrk="0" hangingPunct="0">
              <a:spcBef>
                <a:spcPct val="30000"/>
              </a:spcBef>
              <a:defRPr sz="1200">
                <a:solidFill>
                  <a:schemeClr val="tx1"/>
                </a:solidFill>
                <a:latin typeface="Arial" charset="0"/>
              </a:defRPr>
            </a:lvl1pPr>
            <a:lvl2pPr marL="742950" indent="-285750" algn="l" defTabSz="933450" eaLnBrk="0" hangingPunct="0">
              <a:spcBef>
                <a:spcPct val="30000"/>
              </a:spcBef>
              <a:defRPr sz="1200">
                <a:solidFill>
                  <a:schemeClr val="tx1"/>
                </a:solidFill>
                <a:latin typeface="Arial" charset="0"/>
              </a:defRPr>
            </a:lvl2pPr>
            <a:lvl3pPr marL="1143000" indent="-228600" algn="l" defTabSz="933450" eaLnBrk="0" hangingPunct="0">
              <a:spcBef>
                <a:spcPct val="30000"/>
              </a:spcBef>
              <a:defRPr sz="1200">
                <a:solidFill>
                  <a:schemeClr val="tx1"/>
                </a:solidFill>
                <a:latin typeface="Arial" charset="0"/>
              </a:defRPr>
            </a:lvl3pPr>
            <a:lvl4pPr marL="1600200" indent="-228600" algn="l" defTabSz="933450" eaLnBrk="0" hangingPunct="0">
              <a:spcBef>
                <a:spcPct val="30000"/>
              </a:spcBef>
              <a:defRPr sz="1200">
                <a:solidFill>
                  <a:schemeClr val="tx1"/>
                </a:solidFill>
                <a:latin typeface="Arial" charset="0"/>
              </a:defRPr>
            </a:lvl4pPr>
            <a:lvl5pPr marL="2057400" indent="-228600" algn="l" defTabSz="933450" eaLnBrk="0" hangingPunct="0">
              <a:spcBef>
                <a:spcPct val="30000"/>
              </a:spcBef>
              <a:defRPr sz="1200">
                <a:solidFill>
                  <a:schemeClr val="tx1"/>
                </a:solidFill>
                <a:latin typeface="Arial" charset="0"/>
              </a:defRPr>
            </a:lvl5pPr>
            <a:lvl6pPr marL="2514600" indent="-228600" defTabSz="933450" eaLnBrk="0" fontAlgn="base" hangingPunct="0">
              <a:spcBef>
                <a:spcPct val="30000"/>
              </a:spcBef>
              <a:spcAft>
                <a:spcPct val="0"/>
              </a:spcAft>
              <a:defRPr sz="1200">
                <a:solidFill>
                  <a:schemeClr val="tx1"/>
                </a:solidFill>
                <a:latin typeface="Arial" charset="0"/>
              </a:defRPr>
            </a:lvl6pPr>
            <a:lvl7pPr marL="2971800" indent="-228600" defTabSz="933450" eaLnBrk="0" fontAlgn="base" hangingPunct="0">
              <a:spcBef>
                <a:spcPct val="30000"/>
              </a:spcBef>
              <a:spcAft>
                <a:spcPct val="0"/>
              </a:spcAft>
              <a:defRPr sz="1200">
                <a:solidFill>
                  <a:schemeClr val="tx1"/>
                </a:solidFill>
                <a:latin typeface="Arial" charset="0"/>
              </a:defRPr>
            </a:lvl7pPr>
            <a:lvl8pPr marL="3429000" indent="-228600" defTabSz="933450" eaLnBrk="0" fontAlgn="base" hangingPunct="0">
              <a:spcBef>
                <a:spcPct val="30000"/>
              </a:spcBef>
              <a:spcAft>
                <a:spcPct val="0"/>
              </a:spcAft>
              <a:defRPr sz="1200">
                <a:solidFill>
                  <a:schemeClr val="tx1"/>
                </a:solidFill>
                <a:latin typeface="Arial" charset="0"/>
              </a:defRPr>
            </a:lvl8pPr>
            <a:lvl9pPr marL="3886200" indent="-228600" defTabSz="93345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75A3BCCC-4BF1-4C89-A859-1AEA3175C597}" type="slidenum">
              <a:rPr lang="en-US" altLang="en-US" smtClean="0"/>
              <a:pPr algn="r" eaLnBrk="1" hangingPunct="1">
                <a:spcBef>
                  <a:spcPct val="0"/>
                </a:spcBef>
              </a:pPr>
              <a:t>7</a:t>
            </a:fld>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Exceptions:  a relative already working in the district when the board member is elected or CSA is hired may continue to be employed.  Also, if the district has conducted a thorough search for candidates and the proposed candidate is the only qualified and available person for the position then the district may request approval for hire from the executive county superintendent.</a:t>
            </a:r>
          </a:p>
        </p:txBody>
      </p:sp>
      <p:sp>
        <p:nvSpPr>
          <p:cNvPr id="563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33450" eaLnBrk="0" hangingPunct="0">
              <a:spcBef>
                <a:spcPct val="30000"/>
              </a:spcBef>
              <a:defRPr sz="1200">
                <a:solidFill>
                  <a:schemeClr val="tx1"/>
                </a:solidFill>
                <a:latin typeface="Arial" charset="0"/>
              </a:defRPr>
            </a:lvl1pPr>
            <a:lvl2pPr marL="742950" indent="-285750" algn="l" defTabSz="933450" eaLnBrk="0" hangingPunct="0">
              <a:spcBef>
                <a:spcPct val="30000"/>
              </a:spcBef>
              <a:defRPr sz="1200">
                <a:solidFill>
                  <a:schemeClr val="tx1"/>
                </a:solidFill>
                <a:latin typeface="Arial" charset="0"/>
              </a:defRPr>
            </a:lvl2pPr>
            <a:lvl3pPr marL="1143000" indent="-228600" algn="l" defTabSz="933450" eaLnBrk="0" hangingPunct="0">
              <a:spcBef>
                <a:spcPct val="30000"/>
              </a:spcBef>
              <a:defRPr sz="1200">
                <a:solidFill>
                  <a:schemeClr val="tx1"/>
                </a:solidFill>
                <a:latin typeface="Arial" charset="0"/>
              </a:defRPr>
            </a:lvl3pPr>
            <a:lvl4pPr marL="1600200" indent="-228600" algn="l" defTabSz="933450" eaLnBrk="0" hangingPunct="0">
              <a:spcBef>
                <a:spcPct val="30000"/>
              </a:spcBef>
              <a:defRPr sz="1200">
                <a:solidFill>
                  <a:schemeClr val="tx1"/>
                </a:solidFill>
                <a:latin typeface="Arial" charset="0"/>
              </a:defRPr>
            </a:lvl4pPr>
            <a:lvl5pPr marL="2057400" indent="-228600" algn="l" defTabSz="933450" eaLnBrk="0" hangingPunct="0">
              <a:spcBef>
                <a:spcPct val="30000"/>
              </a:spcBef>
              <a:defRPr sz="1200">
                <a:solidFill>
                  <a:schemeClr val="tx1"/>
                </a:solidFill>
                <a:latin typeface="Arial" charset="0"/>
              </a:defRPr>
            </a:lvl5pPr>
            <a:lvl6pPr marL="2514600" indent="-228600" defTabSz="933450" eaLnBrk="0" fontAlgn="base" hangingPunct="0">
              <a:spcBef>
                <a:spcPct val="30000"/>
              </a:spcBef>
              <a:spcAft>
                <a:spcPct val="0"/>
              </a:spcAft>
              <a:defRPr sz="1200">
                <a:solidFill>
                  <a:schemeClr val="tx1"/>
                </a:solidFill>
                <a:latin typeface="Arial" charset="0"/>
              </a:defRPr>
            </a:lvl6pPr>
            <a:lvl7pPr marL="2971800" indent="-228600" defTabSz="933450" eaLnBrk="0" fontAlgn="base" hangingPunct="0">
              <a:spcBef>
                <a:spcPct val="30000"/>
              </a:spcBef>
              <a:spcAft>
                <a:spcPct val="0"/>
              </a:spcAft>
              <a:defRPr sz="1200">
                <a:solidFill>
                  <a:schemeClr val="tx1"/>
                </a:solidFill>
                <a:latin typeface="Arial" charset="0"/>
              </a:defRPr>
            </a:lvl7pPr>
            <a:lvl8pPr marL="3429000" indent="-228600" defTabSz="933450" eaLnBrk="0" fontAlgn="base" hangingPunct="0">
              <a:spcBef>
                <a:spcPct val="30000"/>
              </a:spcBef>
              <a:spcAft>
                <a:spcPct val="0"/>
              </a:spcAft>
              <a:defRPr sz="1200">
                <a:solidFill>
                  <a:schemeClr val="tx1"/>
                </a:solidFill>
                <a:latin typeface="Arial" charset="0"/>
              </a:defRPr>
            </a:lvl8pPr>
            <a:lvl9pPr marL="3886200" indent="-228600" defTabSz="93345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0F2B4D8E-4EA5-4C15-A44D-76C8EB5129BB}" type="slidenum">
              <a:rPr lang="en-US" altLang="en-US" smtClean="0"/>
              <a:pPr algn="r" eaLnBrk="1" hangingPunct="1">
                <a:spcBef>
                  <a:spcPct val="0"/>
                </a:spcBef>
              </a:pPr>
              <a:t>8</a:t>
            </a:fld>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Relative – spouse, child, parent, sibling.  Advisory Opinions continue to get stricter.  Few years ago only precluded from CSA search if there was an internal candidate.</a:t>
            </a:r>
          </a:p>
        </p:txBody>
      </p:sp>
      <p:sp>
        <p:nvSpPr>
          <p:cNvPr id="573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33450" eaLnBrk="0" hangingPunct="0">
              <a:spcBef>
                <a:spcPct val="30000"/>
              </a:spcBef>
              <a:defRPr sz="1200">
                <a:solidFill>
                  <a:schemeClr val="tx1"/>
                </a:solidFill>
                <a:latin typeface="Arial" charset="0"/>
              </a:defRPr>
            </a:lvl1pPr>
            <a:lvl2pPr marL="742950" indent="-285750" algn="l" defTabSz="933450" eaLnBrk="0" hangingPunct="0">
              <a:spcBef>
                <a:spcPct val="30000"/>
              </a:spcBef>
              <a:defRPr sz="1200">
                <a:solidFill>
                  <a:schemeClr val="tx1"/>
                </a:solidFill>
                <a:latin typeface="Arial" charset="0"/>
              </a:defRPr>
            </a:lvl2pPr>
            <a:lvl3pPr marL="1143000" indent="-228600" algn="l" defTabSz="933450" eaLnBrk="0" hangingPunct="0">
              <a:spcBef>
                <a:spcPct val="30000"/>
              </a:spcBef>
              <a:defRPr sz="1200">
                <a:solidFill>
                  <a:schemeClr val="tx1"/>
                </a:solidFill>
                <a:latin typeface="Arial" charset="0"/>
              </a:defRPr>
            </a:lvl3pPr>
            <a:lvl4pPr marL="1600200" indent="-228600" algn="l" defTabSz="933450" eaLnBrk="0" hangingPunct="0">
              <a:spcBef>
                <a:spcPct val="30000"/>
              </a:spcBef>
              <a:defRPr sz="1200">
                <a:solidFill>
                  <a:schemeClr val="tx1"/>
                </a:solidFill>
                <a:latin typeface="Arial" charset="0"/>
              </a:defRPr>
            </a:lvl4pPr>
            <a:lvl5pPr marL="2057400" indent="-228600" algn="l" defTabSz="933450" eaLnBrk="0" hangingPunct="0">
              <a:spcBef>
                <a:spcPct val="30000"/>
              </a:spcBef>
              <a:defRPr sz="1200">
                <a:solidFill>
                  <a:schemeClr val="tx1"/>
                </a:solidFill>
                <a:latin typeface="Arial" charset="0"/>
              </a:defRPr>
            </a:lvl5pPr>
            <a:lvl6pPr marL="2514600" indent="-228600" defTabSz="933450" eaLnBrk="0" fontAlgn="base" hangingPunct="0">
              <a:spcBef>
                <a:spcPct val="30000"/>
              </a:spcBef>
              <a:spcAft>
                <a:spcPct val="0"/>
              </a:spcAft>
              <a:defRPr sz="1200">
                <a:solidFill>
                  <a:schemeClr val="tx1"/>
                </a:solidFill>
                <a:latin typeface="Arial" charset="0"/>
              </a:defRPr>
            </a:lvl6pPr>
            <a:lvl7pPr marL="2971800" indent="-228600" defTabSz="933450" eaLnBrk="0" fontAlgn="base" hangingPunct="0">
              <a:spcBef>
                <a:spcPct val="30000"/>
              </a:spcBef>
              <a:spcAft>
                <a:spcPct val="0"/>
              </a:spcAft>
              <a:defRPr sz="1200">
                <a:solidFill>
                  <a:schemeClr val="tx1"/>
                </a:solidFill>
                <a:latin typeface="Arial" charset="0"/>
              </a:defRPr>
            </a:lvl7pPr>
            <a:lvl8pPr marL="3429000" indent="-228600" defTabSz="933450" eaLnBrk="0" fontAlgn="base" hangingPunct="0">
              <a:spcBef>
                <a:spcPct val="30000"/>
              </a:spcBef>
              <a:spcAft>
                <a:spcPct val="0"/>
              </a:spcAft>
              <a:defRPr sz="1200">
                <a:solidFill>
                  <a:schemeClr val="tx1"/>
                </a:solidFill>
                <a:latin typeface="Arial" charset="0"/>
              </a:defRPr>
            </a:lvl8pPr>
            <a:lvl9pPr marL="3886200" indent="-228600" defTabSz="93345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7A0A481A-CFC2-4859-9B93-8320AFF4685B}" type="slidenum">
              <a:rPr lang="en-US" altLang="en-US" smtClean="0"/>
              <a:pPr algn="r" eaLnBrk="1" hangingPunct="1">
                <a:spcBef>
                  <a:spcPct val="0"/>
                </a:spcBef>
              </a:pPr>
              <a:t>18</a:t>
            </a:fld>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Relative – spouse, child, parent, sibling.  Advisory Opinions continue to get stricter.  Few years ago only precluded from CSA search if there was an internal candidate.</a:t>
            </a:r>
          </a:p>
        </p:txBody>
      </p:sp>
      <p:sp>
        <p:nvSpPr>
          <p:cNvPr id="583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33450" eaLnBrk="0" hangingPunct="0">
              <a:spcBef>
                <a:spcPct val="30000"/>
              </a:spcBef>
              <a:defRPr sz="1200">
                <a:solidFill>
                  <a:schemeClr val="tx1"/>
                </a:solidFill>
                <a:latin typeface="Arial" charset="0"/>
              </a:defRPr>
            </a:lvl1pPr>
            <a:lvl2pPr marL="742950" indent="-285750" algn="l" defTabSz="933450" eaLnBrk="0" hangingPunct="0">
              <a:spcBef>
                <a:spcPct val="30000"/>
              </a:spcBef>
              <a:defRPr sz="1200">
                <a:solidFill>
                  <a:schemeClr val="tx1"/>
                </a:solidFill>
                <a:latin typeface="Arial" charset="0"/>
              </a:defRPr>
            </a:lvl2pPr>
            <a:lvl3pPr marL="1143000" indent="-228600" algn="l" defTabSz="933450" eaLnBrk="0" hangingPunct="0">
              <a:spcBef>
                <a:spcPct val="30000"/>
              </a:spcBef>
              <a:defRPr sz="1200">
                <a:solidFill>
                  <a:schemeClr val="tx1"/>
                </a:solidFill>
                <a:latin typeface="Arial" charset="0"/>
              </a:defRPr>
            </a:lvl3pPr>
            <a:lvl4pPr marL="1600200" indent="-228600" algn="l" defTabSz="933450" eaLnBrk="0" hangingPunct="0">
              <a:spcBef>
                <a:spcPct val="30000"/>
              </a:spcBef>
              <a:defRPr sz="1200">
                <a:solidFill>
                  <a:schemeClr val="tx1"/>
                </a:solidFill>
                <a:latin typeface="Arial" charset="0"/>
              </a:defRPr>
            </a:lvl4pPr>
            <a:lvl5pPr marL="2057400" indent="-228600" algn="l" defTabSz="933450" eaLnBrk="0" hangingPunct="0">
              <a:spcBef>
                <a:spcPct val="30000"/>
              </a:spcBef>
              <a:defRPr sz="1200">
                <a:solidFill>
                  <a:schemeClr val="tx1"/>
                </a:solidFill>
                <a:latin typeface="Arial" charset="0"/>
              </a:defRPr>
            </a:lvl5pPr>
            <a:lvl6pPr marL="2514600" indent="-228600" defTabSz="933450" eaLnBrk="0" fontAlgn="base" hangingPunct="0">
              <a:spcBef>
                <a:spcPct val="30000"/>
              </a:spcBef>
              <a:spcAft>
                <a:spcPct val="0"/>
              </a:spcAft>
              <a:defRPr sz="1200">
                <a:solidFill>
                  <a:schemeClr val="tx1"/>
                </a:solidFill>
                <a:latin typeface="Arial" charset="0"/>
              </a:defRPr>
            </a:lvl6pPr>
            <a:lvl7pPr marL="2971800" indent="-228600" defTabSz="933450" eaLnBrk="0" fontAlgn="base" hangingPunct="0">
              <a:spcBef>
                <a:spcPct val="30000"/>
              </a:spcBef>
              <a:spcAft>
                <a:spcPct val="0"/>
              </a:spcAft>
              <a:defRPr sz="1200">
                <a:solidFill>
                  <a:schemeClr val="tx1"/>
                </a:solidFill>
                <a:latin typeface="Arial" charset="0"/>
              </a:defRPr>
            </a:lvl7pPr>
            <a:lvl8pPr marL="3429000" indent="-228600" defTabSz="933450" eaLnBrk="0" fontAlgn="base" hangingPunct="0">
              <a:spcBef>
                <a:spcPct val="30000"/>
              </a:spcBef>
              <a:spcAft>
                <a:spcPct val="0"/>
              </a:spcAft>
              <a:defRPr sz="1200">
                <a:solidFill>
                  <a:schemeClr val="tx1"/>
                </a:solidFill>
                <a:latin typeface="Arial" charset="0"/>
              </a:defRPr>
            </a:lvl8pPr>
            <a:lvl9pPr marL="3886200" indent="-228600" defTabSz="93345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D55190FB-6FE5-4CD6-98CD-37E1A1D719DD}" type="slidenum">
              <a:rPr lang="en-US" altLang="en-US" smtClean="0"/>
              <a:pPr algn="r" eaLnBrk="1" hangingPunct="1">
                <a:spcBef>
                  <a:spcPct val="0"/>
                </a:spcBef>
              </a:pPr>
              <a:t>19</a:t>
            </a:fld>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Even if the vote does not go your way, when you leave the meeting, please be able to support your fellow board members decision.  </a:t>
            </a:r>
          </a:p>
        </p:txBody>
      </p:sp>
      <p:sp>
        <p:nvSpPr>
          <p:cNvPr id="593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33450" eaLnBrk="0" hangingPunct="0">
              <a:spcBef>
                <a:spcPct val="30000"/>
              </a:spcBef>
              <a:defRPr sz="1200">
                <a:solidFill>
                  <a:schemeClr val="tx1"/>
                </a:solidFill>
                <a:latin typeface="Arial" charset="0"/>
              </a:defRPr>
            </a:lvl1pPr>
            <a:lvl2pPr marL="742950" indent="-285750" algn="l" defTabSz="933450" eaLnBrk="0" hangingPunct="0">
              <a:spcBef>
                <a:spcPct val="30000"/>
              </a:spcBef>
              <a:defRPr sz="1200">
                <a:solidFill>
                  <a:schemeClr val="tx1"/>
                </a:solidFill>
                <a:latin typeface="Arial" charset="0"/>
              </a:defRPr>
            </a:lvl2pPr>
            <a:lvl3pPr marL="1143000" indent="-228600" algn="l" defTabSz="933450" eaLnBrk="0" hangingPunct="0">
              <a:spcBef>
                <a:spcPct val="30000"/>
              </a:spcBef>
              <a:defRPr sz="1200">
                <a:solidFill>
                  <a:schemeClr val="tx1"/>
                </a:solidFill>
                <a:latin typeface="Arial" charset="0"/>
              </a:defRPr>
            </a:lvl3pPr>
            <a:lvl4pPr marL="1600200" indent="-228600" algn="l" defTabSz="933450" eaLnBrk="0" hangingPunct="0">
              <a:spcBef>
                <a:spcPct val="30000"/>
              </a:spcBef>
              <a:defRPr sz="1200">
                <a:solidFill>
                  <a:schemeClr val="tx1"/>
                </a:solidFill>
                <a:latin typeface="Arial" charset="0"/>
              </a:defRPr>
            </a:lvl4pPr>
            <a:lvl5pPr marL="2057400" indent="-228600" algn="l" defTabSz="933450" eaLnBrk="0" hangingPunct="0">
              <a:spcBef>
                <a:spcPct val="30000"/>
              </a:spcBef>
              <a:defRPr sz="1200">
                <a:solidFill>
                  <a:schemeClr val="tx1"/>
                </a:solidFill>
                <a:latin typeface="Arial" charset="0"/>
              </a:defRPr>
            </a:lvl5pPr>
            <a:lvl6pPr marL="2514600" indent="-228600" defTabSz="933450" eaLnBrk="0" fontAlgn="base" hangingPunct="0">
              <a:spcBef>
                <a:spcPct val="30000"/>
              </a:spcBef>
              <a:spcAft>
                <a:spcPct val="0"/>
              </a:spcAft>
              <a:defRPr sz="1200">
                <a:solidFill>
                  <a:schemeClr val="tx1"/>
                </a:solidFill>
                <a:latin typeface="Arial" charset="0"/>
              </a:defRPr>
            </a:lvl6pPr>
            <a:lvl7pPr marL="2971800" indent="-228600" defTabSz="933450" eaLnBrk="0" fontAlgn="base" hangingPunct="0">
              <a:spcBef>
                <a:spcPct val="30000"/>
              </a:spcBef>
              <a:spcAft>
                <a:spcPct val="0"/>
              </a:spcAft>
              <a:defRPr sz="1200">
                <a:solidFill>
                  <a:schemeClr val="tx1"/>
                </a:solidFill>
                <a:latin typeface="Arial" charset="0"/>
              </a:defRPr>
            </a:lvl7pPr>
            <a:lvl8pPr marL="3429000" indent="-228600" defTabSz="933450" eaLnBrk="0" fontAlgn="base" hangingPunct="0">
              <a:spcBef>
                <a:spcPct val="30000"/>
              </a:spcBef>
              <a:spcAft>
                <a:spcPct val="0"/>
              </a:spcAft>
              <a:defRPr sz="1200">
                <a:solidFill>
                  <a:schemeClr val="tx1"/>
                </a:solidFill>
                <a:latin typeface="Arial" charset="0"/>
              </a:defRPr>
            </a:lvl8pPr>
            <a:lvl9pPr marL="3886200" indent="-228600" defTabSz="93345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7459A52A-8BD5-494F-8986-EC1D27A7F3C3}" type="slidenum">
              <a:rPr lang="en-US" altLang="en-US" smtClean="0"/>
              <a:pPr algn="r" eaLnBrk="1" hangingPunct="1">
                <a:spcBef>
                  <a:spcPct val="0"/>
                </a:spcBef>
              </a:pPr>
              <a:t>34</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604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33450" eaLnBrk="0" hangingPunct="0">
              <a:spcBef>
                <a:spcPct val="30000"/>
              </a:spcBef>
              <a:defRPr sz="1200">
                <a:solidFill>
                  <a:schemeClr val="tx1"/>
                </a:solidFill>
                <a:latin typeface="Arial" charset="0"/>
              </a:defRPr>
            </a:lvl1pPr>
            <a:lvl2pPr marL="742950" indent="-285750" algn="l" defTabSz="933450" eaLnBrk="0" hangingPunct="0">
              <a:spcBef>
                <a:spcPct val="30000"/>
              </a:spcBef>
              <a:defRPr sz="1200">
                <a:solidFill>
                  <a:schemeClr val="tx1"/>
                </a:solidFill>
                <a:latin typeface="Arial" charset="0"/>
              </a:defRPr>
            </a:lvl2pPr>
            <a:lvl3pPr marL="1143000" indent="-228600" algn="l" defTabSz="933450" eaLnBrk="0" hangingPunct="0">
              <a:spcBef>
                <a:spcPct val="30000"/>
              </a:spcBef>
              <a:defRPr sz="1200">
                <a:solidFill>
                  <a:schemeClr val="tx1"/>
                </a:solidFill>
                <a:latin typeface="Arial" charset="0"/>
              </a:defRPr>
            </a:lvl3pPr>
            <a:lvl4pPr marL="1600200" indent="-228600" algn="l" defTabSz="933450" eaLnBrk="0" hangingPunct="0">
              <a:spcBef>
                <a:spcPct val="30000"/>
              </a:spcBef>
              <a:defRPr sz="1200">
                <a:solidFill>
                  <a:schemeClr val="tx1"/>
                </a:solidFill>
                <a:latin typeface="Arial" charset="0"/>
              </a:defRPr>
            </a:lvl4pPr>
            <a:lvl5pPr marL="2057400" indent="-228600" algn="l" defTabSz="933450" eaLnBrk="0" hangingPunct="0">
              <a:spcBef>
                <a:spcPct val="30000"/>
              </a:spcBef>
              <a:defRPr sz="1200">
                <a:solidFill>
                  <a:schemeClr val="tx1"/>
                </a:solidFill>
                <a:latin typeface="Arial" charset="0"/>
              </a:defRPr>
            </a:lvl5pPr>
            <a:lvl6pPr marL="2514600" indent="-228600" defTabSz="933450" eaLnBrk="0" fontAlgn="base" hangingPunct="0">
              <a:spcBef>
                <a:spcPct val="30000"/>
              </a:spcBef>
              <a:spcAft>
                <a:spcPct val="0"/>
              </a:spcAft>
              <a:defRPr sz="1200">
                <a:solidFill>
                  <a:schemeClr val="tx1"/>
                </a:solidFill>
                <a:latin typeface="Arial" charset="0"/>
              </a:defRPr>
            </a:lvl6pPr>
            <a:lvl7pPr marL="2971800" indent="-228600" defTabSz="933450" eaLnBrk="0" fontAlgn="base" hangingPunct="0">
              <a:spcBef>
                <a:spcPct val="30000"/>
              </a:spcBef>
              <a:spcAft>
                <a:spcPct val="0"/>
              </a:spcAft>
              <a:defRPr sz="1200">
                <a:solidFill>
                  <a:schemeClr val="tx1"/>
                </a:solidFill>
                <a:latin typeface="Arial" charset="0"/>
              </a:defRPr>
            </a:lvl7pPr>
            <a:lvl8pPr marL="3429000" indent="-228600" defTabSz="933450" eaLnBrk="0" fontAlgn="base" hangingPunct="0">
              <a:spcBef>
                <a:spcPct val="30000"/>
              </a:spcBef>
              <a:spcAft>
                <a:spcPct val="0"/>
              </a:spcAft>
              <a:defRPr sz="1200">
                <a:solidFill>
                  <a:schemeClr val="tx1"/>
                </a:solidFill>
                <a:latin typeface="Arial" charset="0"/>
              </a:defRPr>
            </a:lvl8pPr>
            <a:lvl9pPr marL="3886200" indent="-228600" defTabSz="93345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7E9444EB-FCA3-42AE-93D9-1A7B6E9EE715}" type="slidenum">
              <a:rPr lang="en-US" altLang="en-US" smtClean="0"/>
              <a:pPr algn="r" eaLnBrk="1" hangingPunct="1">
                <a:spcBef>
                  <a:spcPct val="0"/>
                </a:spcBef>
              </a:pPr>
              <a:t>35</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Power Poi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Line 7"/>
          <p:cNvSpPr>
            <a:spLocks noChangeShapeType="1"/>
          </p:cNvSpPr>
          <p:nvPr/>
        </p:nvSpPr>
        <p:spPr bwMode="auto">
          <a:xfrm>
            <a:off x="1371600" y="3657600"/>
            <a:ext cx="6324600" cy="0"/>
          </a:xfrm>
          <a:prstGeom prst="line">
            <a:avLst/>
          </a:prstGeom>
          <a:noFill/>
          <a:ln w="19050">
            <a:solidFill>
              <a:srgbClr val="9933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5" name="Rectangle 3"/>
          <p:cNvSpPr>
            <a:spLocks noGrp="1" noChangeArrowheads="1"/>
          </p:cNvSpPr>
          <p:nvPr>
            <p:ph type="ctrTitle"/>
          </p:nvPr>
        </p:nvSpPr>
        <p:spPr>
          <a:xfrm>
            <a:off x="685800" y="2511425"/>
            <a:ext cx="7772400" cy="993775"/>
          </a:xfrm>
        </p:spPr>
        <p:txBody>
          <a:bodyPr/>
          <a:lstStyle>
            <a:lvl1pPr algn="ctr">
              <a:defRPr sz="4000">
                <a:solidFill>
                  <a:srgbClr val="003366"/>
                </a:solidFill>
              </a:defRPr>
            </a:lvl1pPr>
          </a:lstStyle>
          <a:p>
            <a:r>
              <a:rPr lang="en-US"/>
              <a:t>Click to edit Master title style</a:t>
            </a:r>
          </a:p>
        </p:txBody>
      </p:sp>
      <p:sp>
        <p:nvSpPr>
          <p:cNvPr id="3076" name="Rectangle 4"/>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6" name="Rectangle 6"/>
          <p:cNvSpPr>
            <a:spLocks noGrp="1" noChangeArrowheads="1"/>
          </p:cNvSpPr>
          <p:nvPr>
            <p:ph type="ftr" sz="quarter" idx="10"/>
          </p:nvPr>
        </p:nvSpPr>
        <p:spPr/>
        <p:txBody>
          <a:bodyPr/>
          <a:lstStyle>
            <a:lvl1pPr>
              <a:defRPr/>
            </a:lvl1pPr>
          </a:lstStyle>
          <a:p>
            <a:pPr>
              <a:defRPr/>
            </a:pPr>
            <a:r>
              <a:rPr lang="en-US"/>
              <a:t>New Jersey School Boards Association – Serving Local Boards of Education Since 1914</a:t>
            </a:r>
          </a:p>
        </p:txBody>
      </p:sp>
    </p:spTree>
    <p:extLst>
      <p:ext uri="{BB962C8B-B14F-4D97-AF65-F5344CB8AC3E}">
        <p14:creationId xmlns:p14="http://schemas.microsoft.com/office/powerpoint/2010/main" val="288097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New Jersey School Boards Association – Serving Local Boards of Education Since 1914</a:t>
            </a:r>
          </a:p>
        </p:txBody>
      </p:sp>
    </p:spTree>
    <p:extLst>
      <p:ext uri="{BB962C8B-B14F-4D97-AF65-F5344CB8AC3E}">
        <p14:creationId xmlns:p14="http://schemas.microsoft.com/office/powerpoint/2010/main" val="816825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04800"/>
            <a:ext cx="2057400" cy="58213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04800"/>
            <a:ext cx="6019800" cy="58213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New Jersey School Boards Association – Serving Local Boards of Education Since 1914</a:t>
            </a:r>
          </a:p>
        </p:txBody>
      </p:sp>
    </p:spTree>
    <p:extLst>
      <p:ext uri="{BB962C8B-B14F-4D97-AF65-F5344CB8AC3E}">
        <p14:creationId xmlns:p14="http://schemas.microsoft.com/office/powerpoint/2010/main" val="2586747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New Jersey School Boards Association – Serving Local Boards of Education Since 1914</a:t>
            </a:r>
          </a:p>
        </p:txBody>
      </p:sp>
    </p:spTree>
    <p:extLst>
      <p:ext uri="{BB962C8B-B14F-4D97-AF65-F5344CB8AC3E}">
        <p14:creationId xmlns:p14="http://schemas.microsoft.com/office/powerpoint/2010/main" val="2950224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New Jersey School Boards Association – Serving Local Boards of Education Since 1914</a:t>
            </a:r>
          </a:p>
        </p:txBody>
      </p:sp>
    </p:spTree>
    <p:extLst>
      <p:ext uri="{BB962C8B-B14F-4D97-AF65-F5344CB8AC3E}">
        <p14:creationId xmlns:p14="http://schemas.microsoft.com/office/powerpoint/2010/main" val="4308986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038600" cy="4830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95400"/>
            <a:ext cx="4038600" cy="4830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a:t>New Jersey School Boards Association – Serving Local Boards of Education Since 1914</a:t>
            </a:r>
          </a:p>
        </p:txBody>
      </p:sp>
    </p:spTree>
    <p:extLst>
      <p:ext uri="{BB962C8B-B14F-4D97-AF65-F5344CB8AC3E}">
        <p14:creationId xmlns:p14="http://schemas.microsoft.com/office/powerpoint/2010/main" val="2184143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a:t>New Jersey School Boards Association – Serving Local Boards of Education Since 1914</a:t>
            </a:r>
          </a:p>
        </p:txBody>
      </p:sp>
    </p:spTree>
    <p:extLst>
      <p:ext uri="{BB962C8B-B14F-4D97-AF65-F5344CB8AC3E}">
        <p14:creationId xmlns:p14="http://schemas.microsoft.com/office/powerpoint/2010/main" val="370698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a:t>New Jersey School Boards Association – Serving Local Boards of Education Since 1914</a:t>
            </a:r>
          </a:p>
        </p:txBody>
      </p:sp>
    </p:spTree>
    <p:extLst>
      <p:ext uri="{BB962C8B-B14F-4D97-AF65-F5344CB8AC3E}">
        <p14:creationId xmlns:p14="http://schemas.microsoft.com/office/powerpoint/2010/main" val="3434162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New Jersey School Boards Association – Serving Local Boards of Education Since 1914</a:t>
            </a:r>
          </a:p>
        </p:txBody>
      </p:sp>
    </p:spTree>
    <p:extLst>
      <p:ext uri="{BB962C8B-B14F-4D97-AF65-F5344CB8AC3E}">
        <p14:creationId xmlns:p14="http://schemas.microsoft.com/office/powerpoint/2010/main" val="30062741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New Jersey School Boards Association – Serving Local Boards of Education Since 1914</a:t>
            </a:r>
          </a:p>
        </p:txBody>
      </p:sp>
    </p:spTree>
    <p:extLst>
      <p:ext uri="{BB962C8B-B14F-4D97-AF65-F5344CB8AC3E}">
        <p14:creationId xmlns:p14="http://schemas.microsoft.com/office/powerpoint/2010/main" val="3060494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New Jersey School Boards Association – Serving Local Boards of Education Since 1914</a:t>
            </a:r>
          </a:p>
        </p:txBody>
      </p:sp>
    </p:spTree>
    <p:extLst>
      <p:ext uri="{BB962C8B-B14F-4D97-AF65-F5344CB8AC3E}">
        <p14:creationId xmlns:p14="http://schemas.microsoft.com/office/powerpoint/2010/main" val="2241094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chemeClr val="bg1"/>
        </a:solidFill>
        <a:effectLst/>
      </p:bgPr>
    </p:bg>
    <p:spTree>
      <p:nvGrpSpPr>
        <p:cNvPr id="1" name=""/>
        <p:cNvGrpSpPr/>
        <p:nvPr/>
      </p:nvGrpSpPr>
      <p:grpSpPr>
        <a:xfrm>
          <a:off x="0" y="0"/>
          <a:ext cx="0" cy="0"/>
          <a:chOff x="0" y="0"/>
          <a:chExt cx="0" cy="0"/>
        </a:xfrm>
      </p:grpSpPr>
      <p:pic>
        <p:nvPicPr>
          <p:cNvPr id="1026" name="Picture 10" descr="Power Point"/>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p:cNvSpPr>
            <a:spLocks noGrp="1" noChangeArrowheads="1"/>
          </p:cNvSpPr>
          <p:nvPr>
            <p:ph type="body" idx="1"/>
          </p:nvPr>
        </p:nvSpPr>
        <p:spPr bwMode="auto">
          <a:xfrm>
            <a:off x="457200" y="1295400"/>
            <a:ext cx="8229600"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381000" y="6553200"/>
            <a:ext cx="83820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1">
                <a:solidFill>
                  <a:schemeClr val="bg1"/>
                </a:solidFill>
              </a:defRPr>
            </a:lvl1pPr>
          </a:lstStyle>
          <a:p>
            <a:pPr>
              <a:defRPr/>
            </a:pPr>
            <a:r>
              <a:rPr lang="en-US"/>
              <a:t>New Jersey School Boards Association – Serving Local Boards of Education Since 1914</a:t>
            </a:r>
          </a:p>
        </p:txBody>
      </p:sp>
      <p:sp>
        <p:nvSpPr>
          <p:cNvPr id="2" name="Rectangle 11"/>
          <p:cNvSpPr>
            <a:spLocks noGrp="1" noChangeArrowheads="1"/>
          </p:cNvSpPr>
          <p:nvPr>
            <p:ph type="title"/>
          </p:nvPr>
        </p:nvSpPr>
        <p:spPr bwMode="auto">
          <a:xfrm>
            <a:off x="1143000" y="304800"/>
            <a:ext cx="75438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Tree>
  </p:cSld>
  <p:clrMap bg1="lt1" tx1="dk1" bg2="lt2" tx2="dk2" accent1="accent1" accent2="accent2" accent3="accent3" accent4="accent4" accent5="accent5" accent6="accent6" hlink="hlink" folHlink="folHlink"/>
  <p:sldLayoutIdLst>
    <p:sldLayoutId id="2147484211" r:id="rId1"/>
    <p:sldLayoutId id="2147484201" r:id="rId2"/>
    <p:sldLayoutId id="2147484202" r:id="rId3"/>
    <p:sldLayoutId id="2147484203" r:id="rId4"/>
    <p:sldLayoutId id="2147484204" r:id="rId5"/>
    <p:sldLayoutId id="2147484205" r:id="rId6"/>
    <p:sldLayoutId id="2147484206" r:id="rId7"/>
    <p:sldLayoutId id="2147484207" r:id="rId8"/>
    <p:sldLayoutId id="2147484208" r:id="rId9"/>
    <p:sldLayoutId id="2147484209" r:id="rId10"/>
    <p:sldLayoutId id="2147484210" r:id="rId11"/>
  </p:sldLayoutIdLst>
  <p:hf sldNum="0" hdr="0" dt="0"/>
  <p:txStyles>
    <p:titleStyle>
      <a:lvl1pPr algn="l" rtl="0" eaLnBrk="0" fontAlgn="base" hangingPunct="0">
        <a:spcBef>
          <a:spcPct val="0"/>
        </a:spcBef>
        <a:spcAft>
          <a:spcPct val="0"/>
        </a:spcAft>
        <a:defRPr sz="3600" b="1">
          <a:solidFill>
            <a:schemeClr val="bg1"/>
          </a:solidFill>
          <a:latin typeface="+mj-lt"/>
          <a:ea typeface="+mj-ea"/>
          <a:cs typeface="+mj-cs"/>
        </a:defRPr>
      </a:lvl1pPr>
      <a:lvl2pPr algn="l" rtl="0" eaLnBrk="0" fontAlgn="base" hangingPunct="0">
        <a:spcBef>
          <a:spcPct val="0"/>
        </a:spcBef>
        <a:spcAft>
          <a:spcPct val="0"/>
        </a:spcAft>
        <a:defRPr sz="3600" b="1">
          <a:solidFill>
            <a:schemeClr val="bg1"/>
          </a:solidFill>
          <a:latin typeface="Arial" charset="0"/>
        </a:defRPr>
      </a:lvl2pPr>
      <a:lvl3pPr algn="l" rtl="0" eaLnBrk="0" fontAlgn="base" hangingPunct="0">
        <a:spcBef>
          <a:spcPct val="0"/>
        </a:spcBef>
        <a:spcAft>
          <a:spcPct val="0"/>
        </a:spcAft>
        <a:defRPr sz="3600" b="1">
          <a:solidFill>
            <a:schemeClr val="bg1"/>
          </a:solidFill>
          <a:latin typeface="Arial" charset="0"/>
        </a:defRPr>
      </a:lvl3pPr>
      <a:lvl4pPr algn="l" rtl="0" eaLnBrk="0" fontAlgn="base" hangingPunct="0">
        <a:spcBef>
          <a:spcPct val="0"/>
        </a:spcBef>
        <a:spcAft>
          <a:spcPct val="0"/>
        </a:spcAft>
        <a:defRPr sz="3600" b="1">
          <a:solidFill>
            <a:schemeClr val="bg1"/>
          </a:solidFill>
          <a:latin typeface="Arial" charset="0"/>
        </a:defRPr>
      </a:lvl4pPr>
      <a:lvl5pPr algn="l" rtl="0" eaLnBrk="0" fontAlgn="base" hangingPunct="0">
        <a:spcBef>
          <a:spcPct val="0"/>
        </a:spcBef>
        <a:spcAft>
          <a:spcPct val="0"/>
        </a:spcAft>
        <a:defRPr sz="3600" b="1">
          <a:solidFill>
            <a:schemeClr val="bg1"/>
          </a:solidFill>
          <a:latin typeface="Arial" charset="0"/>
        </a:defRPr>
      </a:lvl5pPr>
      <a:lvl6pPr marL="457200" algn="l" rtl="0" fontAlgn="base">
        <a:spcBef>
          <a:spcPct val="0"/>
        </a:spcBef>
        <a:spcAft>
          <a:spcPct val="0"/>
        </a:spcAft>
        <a:defRPr sz="3600" b="1">
          <a:solidFill>
            <a:schemeClr val="bg1"/>
          </a:solidFill>
          <a:latin typeface="Arial" charset="0"/>
        </a:defRPr>
      </a:lvl6pPr>
      <a:lvl7pPr marL="914400" algn="l" rtl="0" fontAlgn="base">
        <a:spcBef>
          <a:spcPct val="0"/>
        </a:spcBef>
        <a:spcAft>
          <a:spcPct val="0"/>
        </a:spcAft>
        <a:defRPr sz="3600" b="1">
          <a:solidFill>
            <a:schemeClr val="bg1"/>
          </a:solidFill>
          <a:latin typeface="Arial" charset="0"/>
        </a:defRPr>
      </a:lvl7pPr>
      <a:lvl8pPr marL="1371600" algn="l" rtl="0" fontAlgn="base">
        <a:spcBef>
          <a:spcPct val="0"/>
        </a:spcBef>
        <a:spcAft>
          <a:spcPct val="0"/>
        </a:spcAft>
        <a:defRPr sz="3600" b="1">
          <a:solidFill>
            <a:schemeClr val="bg1"/>
          </a:solidFill>
          <a:latin typeface="Arial" charset="0"/>
        </a:defRPr>
      </a:lvl8pPr>
      <a:lvl9pPr marL="1828800" algn="l" rtl="0" fontAlgn="base">
        <a:spcBef>
          <a:spcPct val="0"/>
        </a:spcBef>
        <a:spcAft>
          <a:spcPct val="0"/>
        </a:spcAft>
        <a:defRPr sz="3600" b="1">
          <a:solidFill>
            <a:schemeClr val="bg1"/>
          </a:solidFill>
          <a:latin typeface="Arial" charset="0"/>
        </a:defRPr>
      </a:lvl9pPr>
    </p:titleStyle>
    <p:bodyStyle>
      <a:lvl1pPr marL="342900" indent="-342900" algn="l" rtl="0" eaLnBrk="0" fontAlgn="base" hangingPunct="0">
        <a:spcBef>
          <a:spcPct val="20000"/>
        </a:spcBef>
        <a:spcAft>
          <a:spcPct val="0"/>
        </a:spcAft>
        <a:buClr>
          <a:srgbClr val="993333"/>
        </a:buClr>
        <a:buChar char="•"/>
        <a:defRPr sz="3200">
          <a:solidFill>
            <a:srgbClr val="003366"/>
          </a:solidFill>
          <a:latin typeface="+mn-lt"/>
          <a:ea typeface="+mn-ea"/>
          <a:cs typeface="+mn-cs"/>
        </a:defRPr>
      </a:lvl1pPr>
      <a:lvl2pPr marL="742950" indent="-285750" algn="l" rtl="0" eaLnBrk="0" fontAlgn="base" hangingPunct="0">
        <a:spcBef>
          <a:spcPct val="20000"/>
        </a:spcBef>
        <a:spcAft>
          <a:spcPct val="0"/>
        </a:spcAft>
        <a:buClr>
          <a:srgbClr val="993333"/>
        </a:buClr>
        <a:buChar char="–"/>
        <a:defRPr sz="2800">
          <a:solidFill>
            <a:srgbClr val="003366"/>
          </a:solidFill>
          <a:latin typeface="+mn-lt"/>
        </a:defRPr>
      </a:lvl2pPr>
      <a:lvl3pPr marL="1143000" indent="-228600" algn="l" rtl="0" eaLnBrk="0" fontAlgn="base" hangingPunct="0">
        <a:spcBef>
          <a:spcPct val="20000"/>
        </a:spcBef>
        <a:spcAft>
          <a:spcPct val="0"/>
        </a:spcAft>
        <a:buClr>
          <a:srgbClr val="993333"/>
        </a:buClr>
        <a:buChar char="•"/>
        <a:defRPr sz="2400">
          <a:solidFill>
            <a:srgbClr val="003366"/>
          </a:solidFill>
          <a:latin typeface="+mn-lt"/>
        </a:defRPr>
      </a:lvl3pPr>
      <a:lvl4pPr marL="1600200" indent="-228600" algn="l" rtl="0" eaLnBrk="0" fontAlgn="base" hangingPunct="0">
        <a:spcBef>
          <a:spcPct val="20000"/>
        </a:spcBef>
        <a:spcAft>
          <a:spcPct val="0"/>
        </a:spcAft>
        <a:buClr>
          <a:srgbClr val="993333"/>
        </a:buClr>
        <a:buChar char="–"/>
        <a:defRPr sz="2000">
          <a:solidFill>
            <a:srgbClr val="003366"/>
          </a:solidFill>
          <a:latin typeface="+mn-lt"/>
        </a:defRPr>
      </a:lvl4pPr>
      <a:lvl5pPr marL="2057400" indent="-228600" algn="l" rtl="0" eaLnBrk="0" fontAlgn="base" hangingPunct="0">
        <a:spcBef>
          <a:spcPct val="20000"/>
        </a:spcBef>
        <a:spcAft>
          <a:spcPct val="0"/>
        </a:spcAft>
        <a:buClr>
          <a:srgbClr val="993333"/>
        </a:buClr>
        <a:buChar char="»"/>
        <a:defRPr sz="2000">
          <a:solidFill>
            <a:srgbClr val="003366"/>
          </a:solidFill>
          <a:latin typeface="+mn-lt"/>
        </a:defRPr>
      </a:lvl5pPr>
      <a:lvl6pPr marL="2514600" indent="-228600" algn="l" rtl="0" fontAlgn="base">
        <a:spcBef>
          <a:spcPct val="20000"/>
        </a:spcBef>
        <a:spcAft>
          <a:spcPct val="0"/>
        </a:spcAft>
        <a:buClr>
          <a:srgbClr val="993333"/>
        </a:buClr>
        <a:buChar char="»"/>
        <a:defRPr sz="2000">
          <a:solidFill>
            <a:srgbClr val="003366"/>
          </a:solidFill>
          <a:latin typeface="+mn-lt"/>
        </a:defRPr>
      </a:lvl6pPr>
      <a:lvl7pPr marL="2971800" indent="-228600" algn="l" rtl="0" fontAlgn="base">
        <a:spcBef>
          <a:spcPct val="20000"/>
        </a:spcBef>
        <a:spcAft>
          <a:spcPct val="0"/>
        </a:spcAft>
        <a:buClr>
          <a:srgbClr val="993333"/>
        </a:buClr>
        <a:buChar char="»"/>
        <a:defRPr sz="2000">
          <a:solidFill>
            <a:srgbClr val="003366"/>
          </a:solidFill>
          <a:latin typeface="+mn-lt"/>
        </a:defRPr>
      </a:lvl7pPr>
      <a:lvl8pPr marL="3429000" indent="-228600" algn="l" rtl="0" fontAlgn="base">
        <a:spcBef>
          <a:spcPct val="20000"/>
        </a:spcBef>
        <a:spcAft>
          <a:spcPct val="0"/>
        </a:spcAft>
        <a:buClr>
          <a:srgbClr val="993333"/>
        </a:buClr>
        <a:buChar char="»"/>
        <a:defRPr sz="2000">
          <a:solidFill>
            <a:srgbClr val="003366"/>
          </a:solidFill>
          <a:latin typeface="+mn-lt"/>
        </a:defRPr>
      </a:lvl8pPr>
      <a:lvl9pPr marL="3886200" indent="-228600" algn="l" rtl="0" fontAlgn="base">
        <a:spcBef>
          <a:spcPct val="20000"/>
        </a:spcBef>
        <a:spcAft>
          <a:spcPct val="0"/>
        </a:spcAft>
        <a:buClr>
          <a:srgbClr val="993333"/>
        </a:buClr>
        <a:buChar char="»"/>
        <a:defRPr sz="2000">
          <a:solidFill>
            <a:srgbClr val="0033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4"/>
          <p:cNvSpPr>
            <a:spLocks noGrp="1"/>
          </p:cNvSpPr>
          <p:nvPr>
            <p:ph type="ctrTitle"/>
          </p:nvPr>
        </p:nvSpPr>
        <p:spPr>
          <a:xfrm>
            <a:off x="685800" y="1143000"/>
            <a:ext cx="7772400" cy="2057400"/>
          </a:xfrm>
          <a:ln w="38100">
            <a:solidFill>
              <a:srgbClr val="C00000"/>
            </a:solidFill>
            <a:miter lim="800000"/>
            <a:headEnd/>
            <a:tailEnd/>
          </a:ln>
        </p:spPr>
        <p:txBody>
          <a:bodyPr/>
          <a:lstStyle/>
          <a:p>
            <a:r>
              <a:rPr lang="en-US" altLang="en-US" sz="4400" smtClean="0"/>
              <a:t>School Official Ethics</a:t>
            </a:r>
            <a:r>
              <a:rPr lang="en-US" altLang="en-US" sz="6000" smtClean="0"/>
              <a:t/>
            </a:r>
            <a:br>
              <a:rPr lang="en-US" altLang="en-US" sz="6000" smtClean="0"/>
            </a:br>
            <a:r>
              <a:rPr lang="en-US" altLang="en-US" sz="3600" smtClean="0"/>
              <a:t>An Update</a:t>
            </a:r>
            <a:br>
              <a:rPr lang="en-US" altLang="en-US" sz="3600" smtClean="0"/>
            </a:br>
            <a:r>
              <a:rPr lang="en-US" altLang="en-US" sz="3600" smtClean="0"/>
              <a:t>as of December 1, 2015</a:t>
            </a:r>
          </a:p>
        </p:txBody>
      </p:sp>
      <p:sp>
        <p:nvSpPr>
          <p:cNvPr id="3075" name="Subtitle 5"/>
          <p:cNvSpPr>
            <a:spLocks noGrp="1"/>
          </p:cNvSpPr>
          <p:nvPr>
            <p:ph type="subTitle" idx="1"/>
          </p:nvPr>
        </p:nvSpPr>
        <p:spPr>
          <a:xfrm>
            <a:off x="1371600" y="3581400"/>
            <a:ext cx="6400800" cy="2819400"/>
          </a:xfrm>
          <a:extLst>
            <a:ext uri="{91240B29-F687-4F45-9708-019B960494DF}">
              <a14:hiddenLine xmlns:a14="http://schemas.microsoft.com/office/drawing/2010/main" w="38100">
                <a:solidFill>
                  <a:srgbClr val="000000"/>
                </a:solidFill>
                <a:miter lim="800000"/>
                <a:headEnd/>
                <a:tailEnd/>
              </a14:hiddenLine>
            </a:ext>
          </a:extLst>
        </p:spPr>
        <p:txBody>
          <a:bodyPr/>
          <a:lstStyle/>
          <a:p>
            <a:endParaRPr lang="en-US" altLang="en-US" sz="2400" smtClean="0"/>
          </a:p>
          <a:p>
            <a:endParaRPr lang="en-US" altLang="en-US" sz="2400" smtClean="0"/>
          </a:p>
          <a:p>
            <a:r>
              <a:rPr lang="en-US" altLang="en-US" sz="2400" smtClean="0"/>
              <a:t>Presented by:</a:t>
            </a:r>
          </a:p>
          <a:p>
            <a:endParaRPr lang="en-US" altLang="en-US" sz="2400" smtClean="0"/>
          </a:p>
          <a:p>
            <a:r>
              <a:rPr lang="en-US" altLang="en-US" sz="2400" smtClean="0"/>
              <a:t>NJSBA Field Services</a:t>
            </a:r>
          </a:p>
        </p:txBody>
      </p:sp>
      <p:sp>
        <p:nvSpPr>
          <p:cNvPr id="3076" name="Footer Placeholder 3"/>
          <p:cNvSpPr>
            <a:spLocks noGrp="1"/>
          </p:cNvSpPr>
          <p:nvPr>
            <p:ph type="ftr" sz="quarter" idx="10"/>
          </p:nvPr>
        </p:nvSpPr>
        <p:spPr bwMode="ltGray">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rgbClr val="993333"/>
              </a:buClr>
              <a:buChar char="•"/>
              <a:defRPr sz="3200">
                <a:solidFill>
                  <a:srgbClr val="003366"/>
                </a:solidFill>
                <a:latin typeface="Arial" charset="0"/>
              </a:defRPr>
            </a:lvl1pPr>
            <a:lvl2pPr marL="742950" indent="-285750" algn="l" eaLnBrk="0" hangingPunct="0">
              <a:spcBef>
                <a:spcPct val="20000"/>
              </a:spcBef>
              <a:buClr>
                <a:srgbClr val="993333"/>
              </a:buClr>
              <a:buChar char="–"/>
              <a:defRPr sz="2800">
                <a:solidFill>
                  <a:srgbClr val="003366"/>
                </a:solidFill>
                <a:latin typeface="Arial" charset="0"/>
              </a:defRPr>
            </a:lvl2pPr>
            <a:lvl3pPr marL="1143000" indent="-228600" algn="l" eaLnBrk="0" hangingPunct="0">
              <a:spcBef>
                <a:spcPct val="20000"/>
              </a:spcBef>
              <a:buClr>
                <a:srgbClr val="993333"/>
              </a:buClr>
              <a:buChar char="•"/>
              <a:defRPr sz="2400">
                <a:solidFill>
                  <a:srgbClr val="003366"/>
                </a:solidFill>
                <a:latin typeface="Arial" charset="0"/>
              </a:defRPr>
            </a:lvl3pPr>
            <a:lvl4pPr marL="1600200" indent="-228600" algn="l" eaLnBrk="0" hangingPunct="0">
              <a:spcBef>
                <a:spcPct val="20000"/>
              </a:spcBef>
              <a:buClr>
                <a:srgbClr val="993333"/>
              </a:buClr>
              <a:buChar char="–"/>
              <a:defRPr sz="2000">
                <a:solidFill>
                  <a:srgbClr val="003366"/>
                </a:solidFill>
                <a:latin typeface="Arial" charset="0"/>
              </a:defRPr>
            </a:lvl4pPr>
            <a:lvl5pPr marL="2057400" indent="-228600" algn="l" eaLnBrk="0" hangingPunct="0">
              <a:spcBef>
                <a:spcPct val="20000"/>
              </a:spcBef>
              <a:buClr>
                <a:srgbClr val="993333"/>
              </a:buClr>
              <a:buChar char="»"/>
              <a:defRPr sz="2000">
                <a:solidFill>
                  <a:srgbClr val="003366"/>
                </a:solidFill>
                <a:latin typeface="Arial" charset="0"/>
              </a:defRPr>
            </a:lvl5pPr>
            <a:lvl6pPr marL="2514600" indent="-228600" eaLnBrk="0" fontAlgn="base" hangingPunct="0">
              <a:spcBef>
                <a:spcPct val="20000"/>
              </a:spcBef>
              <a:spcAft>
                <a:spcPct val="0"/>
              </a:spcAft>
              <a:buClr>
                <a:srgbClr val="993333"/>
              </a:buClr>
              <a:buChar char="»"/>
              <a:defRPr sz="2000">
                <a:solidFill>
                  <a:srgbClr val="003366"/>
                </a:solidFill>
                <a:latin typeface="Arial" charset="0"/>
              </a:defRPr>
            </a:lvl6pPr>
            <a:lvl7pPr marL="2971800" indent="-228600" eaLnBrk="0" fontAlgn="base" hangingPunct="0">
              <a:spcBef>
                <a:spcPct val="20000"/>
              </a:spcBef>
              <a:spcAft>
                <a:spcPct val="0"/>
              </a:spcAft>
              <a:buClr>
                <a:srgbClr val="993333"/>
              </a:buClr>
              <a:buChar char="»"/>
              <a:defRPr sz="2000">
                <a:solidFill>
                  <a:srgbClr val="003366"/>
                </a:solidFill>
                <a:latin typeface="Arial" charset="0"/>
              </a:defRPr>
            </a:lvl7pPr>
            <a:lvl8pPr marL="3429000" indent="-228600" eaLnBrk="0" fontAlgn="base" hangingPunct="0">
              <a:spcBef>
                <a:spcPct val="20000"/>
              </a:spcBef>
              <a:spcAft>
                <a:spcPct val="0"/>
              </a:spcAft>
              <a:buClr>
                <a:srgbClr val="993333"/>
              </a:buClr>
              <a:buChar char="»"/>
              <a:defRPr sz="2000">
                <a:solidFill>
                  <a:srgbClr val="003366"/>
                </a:solidFill>
                <a:latin typeface="Arial" charset="0"/>
              </a:defRPr>
            </a:lvl8pPr>
            <a:lvl9pPr marL="3886200" indent="-228600" eaLnBrk="0" fontAlgn="base" hangingPunct="0">
              <a:spcBef>
                <a:spcPct val="20000"/>
              </a:spcBef>
              <a:spcAft>
                <a:spcPct val="0"/>
              </a:spcAft>
              <a:buClr>
                <a:srgbClr val="993333"/>
              </a:buClr>
              <a:buChar char="»"/>
              <a:defRPr sz="2000">
                <a:solidFill>
                  <a:srgbClr val="003366"/>
                </a:solidFill>
                <a:latin typeface="Arial" charset="0"/>
              </a:defRPr>
            </a:lvl9pPr>
          </a:lstStyle>
          <a:p>
            <a:pPr eaLnBrk="1" hangingPunct="1">
              <a:spcBef>
                <a:spcPct val="0"/>
              </a:spcBef>
              <a:buClrTx/>
              <a:buFontTx/>
              <a:buNone/>
            </a:pPr>
            <a:r>
              <a:rPr lang="en-US" altLang="en-US" sz="1200" dirty="0" smtClean="0">
                <a:solidFill>
                  <a:schemeClr val="bg1"/>
                </a:solidFill>
              </a:rPr>
              <a:t>New Jersey School Boards Association – Serving Local Boards of Education Since 1914</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bwMode="ltGray"/>
        <p:txBody>
          <a:bodyPr/>
          <a:lstStyle/>
          <a:p>
            <a:pPr algn="ctr"/>
            <a:r>
              <a:rPr lang="en-US" altLang="en-US" sz="4400" dirty="0" smtClean="0"/>
              <a:t>Nepotism Policy</a:t>
            </a:r>
          </a:p>
        </p:txBody>
      </p:sp>
      <p:sp>
        <p:nvSpPr>
          <p:cNvPr id="12291" name="Content Placeholder 2"/>
          <p:cNvSpPr>
            <a:spLocks noGrp="1"/>
          </p:cNvSpPr>
          <p:nvPr>
            <p:ph idx="1"/>
          </p:nvPr>
        </p:nvSpPr>
        <p:spPr/>
        <p:txBody>
          <a:bodyPr/>
          <a:lstStyle/>
          <a:p>
            <a:pPr algn="ctr"/>
            <a:r>
              <a:rPr lang="en-US" altLang="en-US" b="1" dirty="0" smtClean="0"/>
              <a:t>Immediate Family Member </a:t>
            </a:r>
            <a:r>
              <a:rPr lang="en-US" altLang="en-US" dirty="0" smtClean="0"/>
              <a:t>is more expansive: spouse, child, parent, sibling residing in same household (no dependency requirement)</a:t>
            </a:r>
          </a:p>
        </p:txBody>
      </p:sp>
      <p:sp>
        <p:nvSpPr>
          <p:cNvPr id="12292" name="Footer Placeholder 3"/>
          <p:cNvSpPr>
            <a:spLocks noGrp="1"/>
          </p:cNvSpPr>
          <p:nvPr>
            <p:ph type="ftr" sz="quarter" idx="10"/>
          </p:nvPr>
        </p:nvSpPr>
        <p:spPr bwMode="ltGray">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en-US" altLang="en-US" dirty="0" smtClean="0">
                <a:solidFill>
                  <a:schemeClr val="bg1"/>
                </a:solidFill>
              </a:rPr>
              <a:t>New Jersey School Boards Association – Serving Local Boards of Education Since 1914</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bwMode="ltGray">
          <a:xfrm>
            <a:off x="1143000" y="0"/>
            <a:ext cx="7696200" cy="952500"/>
          </a:xfrm>
        </p:spPr>
        <p:txBody>
          <a:bodyPr/>
          <a:lstStyle/>
          <a:p>
            <a:pPr algn="ctr"/>
            <a:r>
              <a:rPr lang="en-US" altLang="en-US" dirty="0" smtClean="0"/>
              <a:t>Nepotism – Collective Bargaining: In District Relatives</a:t>
            </a:r>
          </a:p>
        </p:txBody>
      </p:sp>
      <p:sp>
        <p:nvSpPr>
          <p:cNvPr id="3" name="Content Placeholder 2"/>
          <p:cNvSpPr>
            <a:spLocks noGrp="1"/>
          </p:cNvSpPr>
          <p:nvPr>
            <p:ph idx="1"/>
          </p:nvPr>
        </p:nvSpPr>
        <p:spPr>
          <a:xfrm>
            <a:off x="533400" y="990600"/>
            <a:ext cx="8229600" cy="5410200"/>
          </a:xfrm>
        </p:spPr>
        <p:txBody>
          <a:bodyPr/>
          <a:lstStyle/>
          <a:p>
            <a:pPr marL="0" indent="0">
              <a:buFontTx/>
              <a:buNone/>
              <a:defRPr/>
            </a:pPr>
            <a:r>
              <a:rPr lang="en-US" sz="2400" b="1" i="1" dirty="0" smtClean="0">
                <a:solidFill>
                  <a:srgbClr val="C00000"/>
                </a:solidFill>
              </a:rPr>
              <a:t>Board </a:t>
            </a:r>
            <a:r>
              <a:rPr lang="en-US" sz="2400" b="1" i="1" dirty="0">
                <a:solidFill>
                  <a:srgbClr val="C00000"/>
                </a:solidFill>
              </a:rPr>
              <a:t>Member </a:t>
            </a:r>
            <a:r>
              <a:rPr lang="en-US" sz="2400" dirty="0"/>
              <a:t>or </a:t>
            </a:r>
            <a:r>
              <a:rPr lang="en-US" sz="2400" b="1" i="1" dirty="0">
                <a:solidFill>
                  <a:srgbClr val="C00000"/>
                </a:solidFill>
              </a:rPr>
              <a:t>School Administrator </a:t>
            </a:r>
            <a:r>
              <a:rPr lang="en-US" sz="2400" b="1" i="1" dirty="0" smtClean="0">
                <a:solidFill>
                  <a:srgbClr val="C00000"/>
                </a:solidFill>
              </a:rPr>
              <a:t> </a:t>
            </a:r>
            <a:r>
              <a:rPr lang="en-US" sz="2400" dirty="0" smtClean="0"/>
              <a:t>with </a:t>
            </a:r>
            <a:r>
              <a:rPr lang="en-US" sz="2400" dirty="0"/>
              <a:t>a </a:t>
            </a:r>
            <a:r>
              <a:rPr lang="en-US" sz="2400" b="1" dirty="0">
                <a:solidFill>
                  <a:srgbClr val="C00000"/>
                </a:solidFill>
              </a:rPr>
              <a:t>relationship </a:t>
            </a:r>
            <a:r>
              <a:rPr lang="en-US" sz="2400" b="1" dirty="0" smtClean="0">
                <a:solidFill>
                  <a:srgbClr val="C00000"/>
                </a:solidFill>
              </a:rPr>
              <a:t>(use Nepotism relatives plus others- cousins, cohabitants) to </a:t>
            </a:r>
            <a:r>
              <a:rPr lang="en-US" sz="2400" b="1" dirty="0">
                <a:solidFill>
                  <a:srgbClr val="C00000"/>
                </a:solidFill>
              </a:rPr>
              <a:t>an employee </a:t>
            </a:r>
            <a:r>
              <a:rPr lang="en-US" sz="2400" dirty="0"/>
              <a:t>in the school district</a:t>
            </a:r>
          </a:p>
          <a:p>
            <a:pPr>
              <a:defRPr/>
            </a:pPr>
            <a:endParaRPr lang="en-US" sz="1400" b="1" dirty="0"/>
          </a:p>
          <a:p>
            <a:pPr>
              <a:defRPr/>
            </a:pPr>
            <a:r>
              <a:rPr lang="en-US" sz="2400" dirty="0"/>
              <a:t>in the bargaining unit of the contract under negotiations</a:t>
            </a:r>
          </a:p>
          <a:p>
            <a:pPr>
              <a:defRPr/>
            </a:pPr>
            <a:r>
              <a:rPr lang="en-US" sz="2400" dirty="0"/>
              <a:t>supervised by employees in the unit</a:t>
            </a:r>
          </a:p>
          <a:p>
            <a:pPr>
              <a:defRPr/>
            </a:pPr>
            <a:r>
              <a:rPr lang="en-US" sz="2400" dirty="0"/>
              <a:t>not in the unit, but terms of employment linked to unit, </a:t>
            </a:r>
            <a:r>
              <a:rPr lang="en-US" sz="2400" i="1" dirty="0"/>
              <a:t>or</a:t>
            </a:r>
            <a:endParaRPr lang="en-US" sz="2400" dirty="0"/>
          </a:p>
          <a:p>
            <a:pPr>
              <a:defRPr/>
            </a:pPr>
            <a:r>
              <a:rPr lang="en-US" sz="2400" dirty="0"/>
              <a:t>board member’s endorsement by the union in election immediately preceding negotiations</a:t>
            </a:r>
          </a:p>
          <a:p>
            <a:pPr>
              <a:defRPr/>
            </a:pPr>
            <a:endParaRPr lang="en-US" sz="1400" b="1" i="1" u="sng" dirty="0"/>
          </a:p>
          <a:p>
            <a:pPr>
              <a:defRPr/>
            </a:pPr>
            <a:r>
              <a:rPr lang="en-US" sz="2400" b="1" i="1" u="sng" dirty="0">
                <a:solidFill>
                  <a:srgbClr val="FF0000"/>
                </a:solidFill>
              </a:rPr>
              <a:t>CANNOT</a:t>
            </a:r>
            <a:r>
              <a:rPr lang="en-US" sz="2400" b="1" i="1" dirty="0">
                <a:solidFill>
                  <a:srgbClr val="FF0000"/>
                </a:solidFill>
              </a:rPr>
              <a:t> SERVE ON NEGOTIATIONS TEAM OR PARTICIPATE IN PLANNING OF NEGOTIATIONS</a:t>
            </a:r>
          </a:p>
          <a:p>
            <a:pPr>
              <a:defRPr/>
            </a:pPr>
            <a:r>
              <a:rPr lang="en-US" sz="2400" b="1" i="1" u="sng" dirty="0">
                <a:solidFill>
                  <a:srgbClr val="FF0000"/>
                </a:solidFill>
              </a:rPr>
              <a:t>CANNOT</a:t>
            </a:r>
            <a:r>
              <a:rPr lang="en-US" sz="2400" b="1" i="1" dirty="0">
                <a:solidFill>
                  <a:srgbClr val="FF0000"/>
                </a:solidFill>
              </a:rPr>
              <a:t> VOTE ON THE CONTRACT</a:t>
            </a:r>
          </a:p>
          <a:p>
            <a:pPr>
              <a:defRPr/>
            </a:pPr>
            <a:endParaRPr lang="en-US" dirty="0"/>
          </a:p>
        </p:txBody>
      </p:sp>
      <p:sp>
        <p:nvSpPr>
          <p:cNvPr id="13316" name="Footer Placeholder 3"/>
          <p:cNvSpPr>
            <a:spLocks noGrp="1"/>
          </p:cNvSpPr>
          <p:nvPr>
            <p:ph type="ftr" sz="quarter" idx="10"/>
          </p:nvPr>
        </p:nvSpPr>
        <p:spPr bwMode="ltGray">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rgbClr val="993333"/>
              </a:buClr>
              <a:buChar char="•"/>
              <a:defRPr sz="3200">
                <a:solidFill>
                  <a:srgbClr val="003366"/>
                </a:solidFill>
                <a:latin typeface="Arial" charset="0"/>
              </a:defRPr>
            </a:lvl1pPr>
            <a:lvl2pPr marL="742950" indent="-285750" algn="l" eaLnBrk="0" hangingPunct="0">
              <a:spcBef>
                <a:spcPct val="20000"/>
              </a:spcBef>
              <a:buClr>
                <a:srgbClr val="993333"/>
              </a:buClr>
              <a:buChar char="–"/>
              <a:defRPr sz="2800">
                <a:solidFill>
                  <a:srgbClr val="003366"/>
                </a:solidFill>
                <a:latin typeface="Arial" charset="0"/>
              </a:defRPr>
            </a:lvl2pPr>
            <a:lvl3pPr marL="1143000" indent="-228600" algn="l" eaLnBrk="0" hangingPunct="0">
              <a:spcBef>
                <a:spcPct val="20000"/>
              </a:spcBef>
              <a:buClr>
                <a:srgbClr val="993333"/>
              </a:buClr>
              <a:buChar char="•"/>
              <a:defRPr sz="2400">
                <a:solidFill>
                  <a:srgbClr val="003366"/>
                </a:solidFill>
                <a:latin typeface="Arial" charset="0"/>
              </a:defRPr>
            </a:lvl3pPr>
            <a:lvl4pPr marL="1600200" indent="-228600" algn="l" eaLnBrk="0" hangingPunct="0">
              <a:spcBef>
                <a:spcPct val="20000"/>
              </a:spcBef>
              <a:buClr>
                <a:srgbClr val="993333"/>
              </a:buClr>
              <a:buChar char="–"/>
              <a:defRPr sz="2000">
                <a:solidFill>
                  <a:srgbClr val="003366"/>
                </a:solidFill>
                <a:latin typeface="Arial" charset="0"/>
              </a:defRPr>
            </a:lvl4pPr>
            <a:lvl5pPr marL="2057400" indent="-228600" algn="l" eaLnBrk="0" hangingPunct="0">
              <a:spcBef>
                <a:spcPct val="20000"/>
              </a:spcBef>
              <a:buClr>
                <a:srgbClr val="993333"/>
              </a:buClr>
              <a:buChar char="»"/>
              <a:defRPr sz="2000">
                <a:solidFill>
                  <a:srgbClr val="003366"/>
                </a:solidFill>
                <a:latin typeface="Arial" charset="0"/>
              </a:defRPr>
            </a:lvl5pPr>
            <a:lvl6pPr marL="2514600" indent="-228600" eaLnBrk="0" fontAlgn="base" hangingPunct="0">
              <a:spcBef>
                <a:spcPct val="20000"/>
              </a:spcBef>
              <a:spcAft>
                <a:spcPct val="0"/>
              </a:spcAft>
              <a:buClr>
                <a:srgbClr val="993333"/>
              </a:buClr>
              <a:buChar char="»"/>
              <a:defRPr sz="2000">
                <a:solidFill>
                  <a:srgbClr val="003366"/>
                </a:solidFill>
                <a:latin typeface="Arial" charset="0"/>
              </a:defRPr>
            </a:lvl6pPr>
            <a:lvl7pPr marL="2971800" indent="-228600" eaLnBrk="0" fontAlgn="base" hangingPunct="0">
              <a:spcBef>
                <a:spcPct val="20000"/>
              </a:spcBef>
              <a:spcAft>
                <a:spcPct val="0"/>
              </a:spcAft>
              <a:buClr>
                <a:srgbClr val="993333"/>
              </a:buClr>
              <a:buChar char="»"/>
              <a:defRPr sz="2000">
                <a:solidFill>
                  <a:srgbClr val="003366"/>
                </a:solidFill>
                <a:latin typeface="Arial" charset="0"/>
              </a:defRPr>
            </a:lvl7pPr>
            <a:lvl8pPr marL="3429000" indent="-228600" eaLnBrk="0" fontAlgn="base" hangingPunct="0">
              <a:spcBef>
                <a:spcPct val="20000"/>
              </a:spcBef>
              <a:spcAft>
                <a:spcPct val="0"/>
              </a:spcAft>
              <a:buClr>
                <a:srgbClr val="993333"/>
              </a:buClr>
              <a:buChar char="»"/>
              <a:defRPr sz="2000">
                <a:solidFill>
                  <a:srgbClr val="003366"/>
                </a:solidFill>
                <a:latin typeface="Arial" charset="0"/>
              </a:defRPr>
            </a:lvl8pPr>
            <a:lvl9pPr marL="3886200" indent="-228600" eaLnBrk="0" fontAlgn="base" hangingPunct="0">
              <a:spcBef>
                <a:spcPct val="20000"/>
              </a:spcBef>
              <a:spcAft>
                <a:spcPct val="0"/>
              </a:spcAft>
              <a:buClr>
                <a:srgbClr val="993333"/>
              </a:buClr>
              <a:buChar char="»"/>
              <a:defRPr sz="2000">
                <a:solidFill>
                  <a:srgbClr val="003366"/>
                </a:solidFill>
                <a:latin typeface="Arial" charset="0"/>
              </a:defRPr>
            </a:lvl9pPr>
          </a:lstStyle>
          <a:p>
            <a:pPr eaLnBrk="1" hangingPunct="1">
              <a:spcBef>
                <a:spcPct val="0"/>
              </a:spcBef>
              <a:buClrTx/>
              <a:buFontTx/>
              <a:buNone/>
            </a:pPr>
            <a:r>
              <a:rPr lang="en-US" altLang="en-US" sz="1200" dirty="0" smtClean="0">
                <a:solidFill>
                  <a:schemeClr val="bg1"/>
                </a:solidFill>
              </a:rPr>
              <a:t>New Jersey School Boards Association – Serving Local Boards of Education Since 1914</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bwMode="white">
          <a:xfrm>
            <a:off x="381000" y="0"/>
            <a:ext cx="8610600" cy="952500"/>
          </a:xfrm>
        </p:spPr>
        <p:txBody>
          <a:bodyPr/>
          <a:lstStyle/>
          <a:p>
            <a:pPr algn="ctr"/>
            <a:r>
              <a:rPr lang="en-US" altLang="en-US" sz="3200" dirty="0" smtClean="0"/>
              <a:t>Nepotism – Collective Bargaining:</a:t>
            </a:r>
            <a:br>
              <a:rPr lang="en-US" altLang="en-US" sz="3200" dirty="0" smtClean="0"/>
            </a:br>
            <a:r>
              <a:rPr lang="en-US" altLang="en-US" sz="3200" dirty="0" smtClean="0"/>
              <a:t>Out of District- Immediate Family </a:t>
            </a:r>
            <a:r>
              <a:rPr lang="en-US" altLang="en-US" sz="3200" dirty="0" smtClean="0">
                <a:solidFill>
                  <a:srgbClr val="C00000"/>
                </a:solidFill>
              </a:rPr>
              <a:t>(ISH)</a:t>
            </a: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2592174660"/>
              </p:ext>
            </p:extLst>
          </p:nvPr>
        </p:nvGraphicFramePr>
        <p:xfrm>
          <a:off x="0" y="990600"/>
          <a:ext cx="9144000" cy="541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4340" name="Footer Placeholder 3"/>
          <p:cNvSpPr>
            <a:spLocks noGrp="1"/>
          </p:cNvSpPr>
          <p:nvPr>
            <p:ph type="ftr" sz="quarter" idx="10"/>
          </p:nvPr>
        </p:nvSpPr>
        <p:spPr bwMode="ltGray">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rgbClr val="993333"/>
              </a:buClr>
              <a:buChar char="•"/>
              <a:defRPr sz="3200">
                <a:solidFill>
                  <a:srgbClr val="003366"/>
                </a:solidFill>
                <a:latin typeface="Arial" charset="0"/>
              </a:defRPr>
            </a:lvl1pPr>
            <a:lvl2pPr marL="742950" indent="-285750" algn="l" eaLnBrk="0" hangingPunct="0">
              <a:spcBef>
                <a:spcPct val="20000"/>
              </a:spcBef>
              <a:buClr>
                <a:srgbClr val="993333"/>
              </a:buClr>
              <a:buChar char="–"/>
              <a:defRPr sz="2800">
                <a:solidFill>
                  <a:srgbClr val="003366"/>
                </a:solidFill>
                <a:latin typeface="Arial" charset="0"/>
              </a:defRPr>
            </a:lvl2pPr>
            <a:lvl3pPr marL="1143000" indent="-228600" algn="l" eaLnBrk="0" hangingPunct="0">
              <a:spcBef>
                <a:spcPct val="20000"/>
              </a:spcBef>
              <a:buClr>
                <a:srgbClr val="993333"/>
              </a:buClr>
              <a:buChar char="•"/>
              <a:defRPr sz="2400">
                <a:solidFill>
                  <a:srgbClr val="003366"/>
                </a:solidFill>
                <a:latin typeface="Arial" charset="0"/>
              </a:defRPr>
            </a:lvl3pPr>
            <a:lvl4pPr marL="1600200" indent="-228600" algn="l" eaLnBrk="0" hangingPunct="0">
              <a:spcBef>
                <a:spcPct val="20000"/>
              </a:spcBef>
              <a:buClr>
                <a:srgbClr val="993333"/>
              </a:buClr>
              <a:buChar char="–"/>
              <a:defRPr sz="2000">
                <a:solidFill>
                  <a:srgbClr val="003366"/>
                </a:solidFill>
                <a:latin typeface="Arial" charset="0"/>
              </a:defRPr>
            </a:lvl4pPr>
            <a:lvl5pPr marL="2057400" indent="-228600" algn="l" eaLnBrk="0" hangingPunct="0">
              <a:spcBef>
                <a:spcPct val="20000"/>
              </a:spcBef>
              <a:buClr>
                <a:srgbClr val="993333"/>
              </a:buClr>
              <a:buChar char="»"/>
              <a:defRPr sz="2000">
                <a:solidFill>
                  <a:srgbClr val="003366"/>
                </a:solidFill>
                <a:latin typeface="Arial" charset="0"/>
              </a:defRPr>
            </a:lvl5pPr>
            <a:lvl6pPr marL="2514600" indent="-228600" eaLnBrk="0" fontAlgn="base" hangingPunct="0">
              <a:spcBef>
                <a:spcPct val="20000"/>
              </a:spcBef>
              <a:spcAft>
                <a:spcPct val="0"/>
              </a:spcAft>
              <a:buClr>
                <a:srgbClr val="993333"/>
              </a:buClr>
              <a:buChar char="»"/>
              <a:defRPr sz="2000">
                <a:solidFill>
                  <a:srgbClr val="003366"/>
                </a:solidFill>
                <a:latin typeface="Arial" charset="0"/>
              </a:defRPr>
            </a:lvl6pPr>
            <a:lvl7pPr marL="2971800" indent="-228600" eaLnBrk="0" fontAlgn="base" hangingPunct="0">
              <a:spcBef>
                <a:spcPct val="20000"/>
              </a:spcBef>
              <a:spcAft>
                <a:spcPct val="0"/>
              </a:spcAft>
              <a:buClr>
                <a:srgbClr val="993333"/>
              </a:buClr>
              <a:buChar char="»"/>
              <a:defRPr sz="2000">
                <a:solidFill>
                  <a:srgbClr val="003366"/>
                </a:solidFill>
                <a:latin typeface="Arial" charset="0"/>
              </a:defRPr>
            </a:lvl7pPr>
            <a:lvl8pPr marL="3429000" indent="-228600" eaLnBrk="0" fontAlgn="base" hangingPunct="0">
              <a:spcBef>
                <a:spcPct val="20000"/>
              </a:spcBef>
              <a:spcAft>
                <a:spcPct val="0"/>
              </a:spcAft>
              <a:buClr>
                <a:srgbClr val="993333"/>
              </a:buClr>
              <a:buChar char="»"/>
              <a:defRPr sz="2000">
                <a:solidFill>
                  <a:srgbClr val="003366"/>
                </a:solidFill>
                <a:latin typeface="Arial" charset="0"/>
              </a:defRPr>
            </a:lvl8pPr>
            <a:lvl9pPr marL="3886200" indent="-228600" eaLnBrk="0" fontAlgn="base" hangingPunct="0">
              <a:spcBef>
                <a:spcPct val="20000"/>
              </a:spcBef>
              <a:spcAft>
                <a:spcPct val="0"/>
              </a:spcAft>
              <a:buClr>
                <a:srgbClr val="993333"/>
              </a:buClr>
              <a:buChar char="»"/>
              <a:defRPr sz="2000">
                <a:solidFill>
                  <a:srgbClr val="003366"/>
                </a:solidFill>
                <a:latin typeface="Arial" charset="0"/>
              </a:defRPr>
            </a:lvl9pPr>
          </a:lstStyle>
          <a:p>
            <a:pPr eaLnBrk="1" hangingPunct="1">
              <a:spcBef>
                <a:spcPct val="0"/>
              </a:spcBef>
              <a:buClrTx/>
              <a:buFontTx/>
              <a:buNone/>
            </a:pPr>
            <a:r>
              <a:rPr lang="en-US" altLang="en-US" sz="1200" dirty="0" smtClean="0">
                <a:solidFill>
                  <a:schemeClr val="bg1"/>
                </a:solidFill>
              </a:rPr>
              <a:t>New Jersey School Boards Association – Serving Local Boards of Education Since 1914</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bwMode="white">
          <a:xfrm>
            <a:off x="152400" y="0"/>
            <a:ext cx="8839200" cy="952500"/>
          </a:xfrm>
        </p:spPr>
        <p:txBody>
          <a:bodyPr/>
          <a:lstStyle/>
          <a:p>
            <a:pPr algn="ctr"/>
            <a:r>
              <a:rPr lang="en-US" altLang="en-US" sz="3200" dirty="0" smtClean="0"/>
              <a:t>Nepotism – Collective Bargaining:</a:t>
            </a:r>
            <a:br>
              <a:rPr lang="en-US" altLang="en-US" sz="3200" dirty="0" smtClean="0"/>
            </a:br>
            <a:r>
              <a:rPr lang="en-US" altLang="en-US" sz="3200" dirty="0" smtClean="0"/>
              <a:t>Out of District - Relative </a:t>
            </a:r>
            <a:r>
              <a:rPr lang="en-US" altLang="en-US" sz="3200" dirty="0" smtClean="0">
                <a:solidFill>
                  <a:srgbClr val="C00000"/>
                </a:solidFill>
              </a:rPr>
              <a:t>(OOH)</a:t>
            </a: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321252502"/>
              </p:ext>
            </p:extLst>
          </p:nvPr>
        </p:nvGraphicFramePr>
        <p:xfrm>
          <a:off x="0" y="990600"/>
          <a:ext cx="9144000" cy="541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5364" name="Footer Placeholder 3"/>
          <p:cNvSpPr>
            <a:spLocks noGrp="1"/>
          </p:cNvSpPr>
          <p:nvPr>
            <p:ph type="ftr" sz="quarter" idx="10"/>
          </p:nvPr>
        </p:nvSpPr>
        <p:spPr bwMode="ltGray">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rgbClr val="993333"/>
              </a:buClr>
              <a:buChar char="•"/>
              <a:defRPr sz="3200">
                <a:solidFill>
                  <a:srgbClr val="003366"/>
                </a:solidFill>
                <a:latin typeface="Arial" charset="0"/>
              </a:defRPr>
            </a:lvl1pPr>
            <a:lvl2pPr marL="742950" indent="-285750" algn="l" eaLnBrk="0" hangingPunct="0">
              <a:spcBef>
                <a:spcPct val="20000"/>
              </a:spcBef>
              <a:buClr>
                <a:srgbClr val="993333"/>
              </a:buClr>
              <a:buChar char="–"/>
              <a:defRPr sz="2800">
                <a:solidFill>
                  <a:srgbClr val="003366"/>
                </a:solidFill>
                <a:latin typeface="Arial" charset="0"/>
              </a:defRPr>
            </a:lvl2pPr>
            <a:lvl3pPr marL="1143000" indent="-228600" algn="l" eaLnBrk="0" hangingPunct="0">
              <a:spcBef>
                <a:spcPct val="20000"/>
              </a:spcBef>
              <a:buClr>
                <a:srgbClr val="993333"/>
              </a:buClr>
              <a:buChar char="•"/>
              <a:defRPr sz="2400">
                <a:solidFill>
                  <a:srgbClr val="003366"/>
                </a:solidFill>
                <a:latin typeface="Arial" charset="0"/>
              </a:defRPr>
            </a:lvl3pPr>
            <a:lvl4pPr marL="1600200" indent="-228600" algn="l" eaLnBrk="0" hangingPunct="0">
              <a:spcBef>
                <a:spcPct val="20000"/>
              </a:spcBef>
              <a:buClr>
                <a:srgbClr val="993333"/>
              </a:buClr>
              <a:buChar char="–"/>
              <a:defRPr sz="2000">
                <a:solidFill>
                  <a:srgbClr val="003366"/>
                </a:solidFill>
                <a:latin typeface="Arial" charset="0"/>
              </a:defRPr>
            </a:lvl4pPr>
            <a:lvl5pPr marL="2057400" indent="-228600" algn="l" eaLnBrk="0" hangingPunct="0">
              <a:spcBef>
                <a:spcPct val="20000"/>
              </a:spcBef>
              <a:buClr>
                <a:srgbClr val="993333"/>
              </a:buClr>
              <a:buChar char="»"/>
              <a:defRPr sz="2000">
                <a:solidFill>
                  <a:srgbClr val="003366"/>
                </a:solidFill>
                <a:latin typeface="Arial" charset="0"/>
              </a:defRPr>
            </a:lvl5pPr>
            <a:lvl6pPr marL="2514600" indent="-228600" eaLnBrk="0" fontAlgn="base" hangingPunct="0">
              <a:spcBef>
                <a:spcPct val="20000"/>
              </a:spcBef>
              <a:spcAft>
                <a:spcPct val="0"/>
              </a:spcAft>
              <a:buClr>
                <a:srgbClr val="993333"/>
              </a:buClr>
              <a:buChar char="»"/>
              <a:defRPr sz="2000">
                <a:solidFill>
                  <a:srgbClr val="003366"/>
                </a:solidFill>
                <a:latin typeface="Arial" charset="0"/>
              </a:defRPr>
            </a:lvl6pPr>
            <a:lvl7pPr marL="2971800" indent="-228600" eaLnBrk="0" fontAlgn="base" hangingPunct="0">
              <a:spcBef>
                <a:spcPct val="20000"/>
              </a:spcBef>
              <a:spcAft>
                <a:spcPct val="0"/>
              </a:spcAft>
              <a:buClr>
                <a:srgbClr val="993333"/>
              </a:buClr>
              <a:buChar char="»"/>
              <a:defRPr sz="2000">
                <a:solidFill>
                  <a:srgbClr val="003366"/>
                </a:solidFill>
                <a:latin typeface="Arial" charset="0"/>
              </a:defRPr>
            </a:lvl7pPr>
            <a:lvl8pPr marL="3429000" indent="-228600" eaLnBrk="0" fontAlgn="base" hangingPunct="0">
              <a:spcBef>
                <a:spcPct val="20000"/>
              </a:spcBef>
              <a:spcAft>
                <a:spcPct val="0"/>
              </a:spcAft>
              <a:buClr>
                <a:srgbClr val="993333"/>
              </a:buClr>
              <a:buChar char="»"/>
              <a:defRPr sz="2000">
                <a:solidFill>
                  <a:srgbClr val="003366"/>
                </a:solidFill>
                <a:latin typeface="Arial" charset="0"/>
              </a:defRPr>
            </a:lvl8pPr>
            <a:lvl9pPr marL="3886200" indent="-228600" eaLnBrk="0" fontAlgn="base" hangingPunct="0">
              <a:spcBef>
                <a:spcPct val="20000"/>
              </a:spcBef>
              <a:spcAft>
                <a:spcPct val="0"/>
              </a:spcAft>
              <a:buClr>
                <a:srgbClr val="993333"/>
              </a:buClr>
              <a:buChar char="»"/>
              <a:defRPr sz="2000">
                <a:solidFill>
                  <a:srgbClr val="003366"/>
                </a:solidFill>
                <a:latin typeface="Arial" charset="0"/>
              </a:defRPr>
            </a:lvl9pPr>
          </a:lstStyle>
          <a:p>
            <a:pPr eaLnBrk="1" hangingPunct="1">
              <a:spcBef>
                <a:spcPct val="0"/>
              </a:spcBef>
              <a:buClrTx/>
              <a:buFontTx/>
              <a:buNone/>
            </a:pPr>
            <a:r>
              <a:rPr lang="en-US" altLang="en-US" sz="1200" dirty="0" smtClean="0">
                <a:solidFill>
                  <a:schemeClr val="bg1"/>
                </a:solidFill>
              </a:rPr>
              <a:t>New Jersey School Boards Association – Serving Local Boards of Education Since 1914</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bwMode="ltGray">
          <a:xfrm>
            <a:off x="762000" y="0"/>
            <a:ext cx="8382000" cy="1066800"/>
          </a:xfrm>
        </p:spPr>
        <p:txBody>
          <a:bodyPr/>
          <a:lstStyle/>
          <a:p>
            <a:pPr algn="ctr"/>
            <a:r>
              <a:rPr lang="en-US" altLang="en-US" sz="3200" dirty="0" smtClean="0"/>
              <a:t>Collective Bargaining/Personnel –</a:t>
            </a:r>
            <a:br>
              <a:rPr lang="en-US" altLang="en-US" sz="3200" dirty="0" smtClean="0"/>
            </a:br>
            <a:r>
              <a:rPr lang="en-US" altLang="en-US" sz="3200" dirty="0" smtClean="0"/>
              <a:t>January 9, 2015</a:t>
            </a:r>
          </a:p>
        </p:txBody>
      </p:sp>
      <p:sp>
        <p:nvSpPr>
          <p:cNvPr id="3" name="Content Placeholder 2"/>
          <p:cNvSpPr>
            <a:spLocks noGrp="1"/>
          </p:cNvSpPr>
          <p:nvPr>
            <p:ph idx="1"/>
          </p:nvPr>
        </p:nvSpPr>
        <p:spPr>
          <a:xfrm>
            <a:off x="533400" y="1295400"/>
            <a:ext cx="8305800" cy="5029200"/>
          </a:xfrm>
        </p:spPr>
        <p:txBody>
          <a:bodyPr/>
          <a:lstStyle/>
          <a:p>
            <a:pPr marL="457200" lvl="1" indent="-457200">
              <a:buFont typeface="Arial" charset="0"/>
              <a:buChar char="•"/>
            </a:pPr>
            <a:r>
              <a:rPr lang="en-US" altLang="en-US" sz="3200" b="1" dirty="0" smtClean="0">
                <a:solidFill>
                  <a:srgbClr val="0033CC"/>
                </a:solidFill>
              </a:rPr>
              <a:t>A30-14</a:t>
            </a:r>
            <a:r>
              <a:rPr lang="en-US" altLang="en-US" b="1" dirty="0" smtClean="0">
                <a:solidFill>
                  <a:srgbClr val="0033CC"/>
                </a:solidFill>
              </a:rPr>
              <a:t> </a:t>
            </a:r>
            <a:r>
              <a:rPr lang="en-US" altLang="en-US" sz="2400" b="1" dirty="0" smtClean="0">
                <a:solidFill>
                  <a:schemeClr val="tx1"/>
                </a:solidFill>
              </a:rPr>
              <a:t>(</a:t>
            </a:r>
            <a:r>
              <a:rPr lang="en-US" altLang="en-US" sz="2400" b="1" dirty="0" smtClean="0">
                <a:solidFill>
                  <a:schemeClr val="tx1"/>
                </a:solidFill>
                <a:cs typeface="Times New Roman" pitchFamily="18" charset="0"/>
              </a:rPr>
              <a:t>8/27/2014</a:t>
            </a:r>
            <a:r>
              <a:rPr lang="en-US" altLang="en-US" sz="2400" b="1" dirty="0" smtClean="0">
                <a:solidFill>
                  <a:schemeClr val="tx1"/>
                </a:solidFill>
              </a:rPr>
              <a:t>) </a:t>
            </a:r>
            <a:r>
              <a:rPr lang="en-US" altLang="en-US" sz="2400" dirty="0" smtClean="0">
                <a:solidFill>
                  <a:schemeClr val="tx1"/>
                </a:solidFill>
                <a:cs typeface="Times New Roman" pitchFamily="18" charset="0"/>
              </a:rPr>
              <a:t>A Board member whose son is employed as a </a:t>
            </a:r>
            <a:r>
              <a:rPr lang="en-US" altLang="en-US" sz="2400" dirty="0" smtClean="0">
                <a:solidFill>
                  <a:srgbClr val="FF0000"/>
                </a:solidFill>
                <a:cs typeface="Times New Roman" pitchFamily="18" charset="0"/>
              </a:rPr>
              <a:t>summer student worker or whose spouse is employed as a substitute in the District may not participate </a:t>
            </a:r>
            <a:r>
              <a:rPr lang="en-US" altLang="en-US" sz="2400" dirty="0" smtClean="0">
                <a:solidFill>
                  <a:schemeClr val="tx1"/>
                </a:solidFill>
                <a:cs typeface="Times New Roman" pitchFamily="18" charset="0"/>
              </a:rPr>
              <a:t>in any discussion pre- or post-hire, </a:t>
            </a:r>
            <a:r>
              <a:rPr lang="en-US" altLang="en-US" sz="2400" dirty="0" smtClean="0">
                <a:solidFill>
                  <a:srgbClr val="FF0000"/>
                </a:solidFill>
                <a:cs typeface="Times New Roman" pitchFamily="18" charset="0"/>
              </a:rPr>
              <a:t>may not engage in any aspect of the vetting process, evaluation, contract discussion or vote regarding the Superintendent's employment. </a:t>
            </a:r>
            <a:r>
              <a:rPr lang="en-US" altLang="en-US" sz="2400" dirty="0" smtClean="0">
                <a:solidFill>
                  <a:schemeClr val="tx1"/>
                </a:solidFill>
                <a:cs typeface="Times New Roman" pitchFamily="18" charset="0"/>
              </a:rPr>
              <a:t>The prohibition includes the selection committee or firm which will conduct the search for the Superintendent. These limitations exist as long as: 1) </a:t>
            </a:r>
            <a:r>
              <a:rPr lang="en-US" altLang="en-US" sz="2400" dirty="0" smtClean="0">
                <a:solidFill>
                  <a:srgbClr val="FF0000"/>
                </a:solidFill>
                <a:cs typeface="Times New Roman" pitchFamily="18" charset="0"/>
              </a:rPr>
              <a:t>the son is employed with the District as a summer student worker;</a:t>
            </a:r>
            <a:r>
              <a:rPr lang="en-US" altLang="en-US" sz="2400" dirty="0" smtClean="0">
                <a:solidFill>
                  <a:schemeClr val="tx1"/>
                </a:solidFill>
                <a:cs typeface="Times New Roman" pitchFamily="18" charset="0"/>
              </a:rPr>
              <a:t> or, </a:t>
            </a:r>
            <a:r>
              <a:rPr lang="en-US" altLang="en-US" sz="2400" dirty="0" smtClean="0">
                <a:solidFill>
                  <a:srgbClr val="FF0000"/>
                </a:solidFill>
                <a:cs typeface="Times New Roman" pitchFamily="18" charset="0"/>
              </a:rPr>
              <a:t>2) for the duration of time that the spouse is employed as a substitute teacher</a:t>
            </a:r>
            <a:r>
              <a:rPr lang="en-US" altLang="en-US" sz="2400" dirty="0" smtClean="0">
                <a:solidFill>
                  <a:schemeClr val="tx1"/>
                </a:solidFill>
                <a:cs typeface="Times New Roman" pitchFamily="18" charset="0"/>
              </a:rPr>
              <a:t> in the District. </a:t>
            </a:r>
            <a:r>
              <a:rPr lang="en-US" altLang="en-US" sz="2400" u="sng" dirty="0" smtClean="0">
                <a:solidFill>
                  <a:schemeClr val="tx1"/>
                </a:solidFill>
                <a:cs typeface="Times New Roman" pitchFamily="18" charset="0"/>
              </a:rPr>
              <a:t>N.J.S.A.</a:t>
            </a:r>
            <a:r>
              <a:rPr lang="en-US" altLang="en-US" sz="2400" dirty="0" smtClean="0">
                <a:solidFill>
                  <a:schemeClr val="tx1"/>
                </a:solidFill>
                <a:cs typeface="Times New Roman" pitchFamily="18" charset="0"/>
              </a:rPr>
              <a:t> 18A:12-24(c).</a:t>
            </a:r>
            <a:endParaRPr lang="en-US" altLang="en-US" sz="2400" dirty="0" smtClean="0">
              <a:solidFill>
                <a:schemeClr val="tx1"/>
              </a:solidFill>
              <a:ea typeface="Calibri" pitchFamily="34" charset="0"/>
              <a:cs typeface="Times New Roman" pitchFamily="18" charset="0"/>
            </a:endParaRPr>
          </a:p>
          <a:p>
            <a:pPr marL="457200" lvl="1" indent="-457200">
              <a:buFont typeface="Arial" charset="0"/>
              <a:buChar char="•"/>
            </a:pPr>
            <a:endParaRPr lang="en-US" altLang="en-US" sz="2400" b="1" dirty="0" smtClean="0"/>
          </a:p>
        </p:txBody>
      </p:sp>
      <p:sp>
        <p:nvSpPr>
          <p:cNvPr id="4" name="Footer Placeholder 3"/>
          <p:cNvSpPr>
            <a:spLocks noGrp="1"/>
          </p:cNvSpPr>
          <p:nvPr>
            <p:ph type="ftr" sz="quarter" idx="10"/>
          </p:nvPr>
        </p:nvSpPr>
        <p:spPr bwMode="ltGray"/>
        <p:txBody>
          <a:bodyPr/>
          <a:lstStyle/>
          <a:p>
            <a:pPr>
              <a:defRPr/>
            </a:pPr>
            <a:r>
              <a:rPr lang="en-US" dirty="0" smtClean="0"/>
              <a:t>New Jersey School Boards Association – Serving Local Boards of Education Since 1914</a:t>
            </a:r>
            <a:endParaRPr lang="en-US" dirty="0"/>
          </a:p>
        </p:txBody>
      </p:sp>
    </p:spTree>
    <p:extLst>
      <p:ext uri="{BB962C8B-B14F-4D97-AF65-F5344CB8AC3E}">
        <p14:creationId xmlns:p14="http://schemas.microsoft.com/office/powerpoint/2010/main" val="913667679"/>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bwMode="ltGray">
          <a:xfrm>
            <a:off x="381000" y="0"/>
            <a:ext cx="8534400" cy="952500"/>
          </a:xfrm>
        </p:spPr>
        <p:txBody>
          <a:bodyPr/>
          <a:lstStyle/>
          <a:p>
            <a:pPr algn="ctr"/>
            <a:r>
              <a:rPr lang="en-US" altLang="en-US" sz="3400" dirty="0" smtClean="0"/>
              <a:t>Collective Bargaining/ Negotiations - October 2015</a:t>
            </a:r>
          </a:p>
        </p:txBody>
      </p:sp>
      <p:sp>
        <p:nvSpPr>
          <p:cNvPr id="18435" name="Content Placeholder 2"/>
          <p:cNvSpPr>
            <a:spLocks noGrp="1"/>
          </p:cNvSpPr>
          <p:nvPr>
            <p:ph idx="1"/>
          </p:nvPr>
        </p:nvSpPr>
        <p:spPr>
          <a:xfrm>
            <a:off x="381000" y="1143000"/>
            <a:ext cx="8534400" cy="5334000"/>
          </a:xfrm>
        </p:spPr>
        <p:txBody>
          <a:bodyPr/>
          <a:lstStyle/>
          <a:p>
            <a:r>
              <a:rPr lang="en-US" altLang="en-US" b="1" dirty="0" smtClean="0">
                <a:solidFill>
                  <a:srgbClr val="0033CC"/>
                </a:solidFill>
              </a:rPr>
              <a:t>A11-15</a:t>
            </a:r>
            <a:r>
              <a:rPr lang="en-US" b="1" dirty="0" smtClean="0"/>
              <a:t> </a:t>
            </a:r>
            <a:r>
              <a:rPr lang="en-US" b="1" dirty="0"/>
              <a:t>(10/27/2015)</a:t>
            </a:r>
            <a:r>
              <a:rPr lang="en-US" dirty="0"/>
              <a:t> - Absent additional information, a Board member may participate in the collective bargaining process even if he has relative(s) employed in other districts. </a:t>
            </a:r>
          </a:p>
          <a:p>
            <a:pPr marL="0" indent="0">
              <a:buNone/>
            </a:pPr>
            <a:r>
              <a:rPr lang="en-US" sz="2800" dirty="0" smtClean="0"/>
              <a:t>(Cousin </a:t>
            </a:r>
            <a:r>
              <a:rPr lang="en-US" sz="2800" dirty="0"/>
              <a:t>employed in another </a:t>
            </a:r>
            <a:r>
              <a:rPr lang="en-US" sz="2800" dirty="0" smtClean="0"/>
              <a:t>district; first </a:t>
            </a:r>
            <a:r>
              <a:rPr lang="en-US" sz="2800" dirty="0"/>
              <a:t>cousin-in-law (the first </a:t>
            </a:r>
            <a:r>
              <a:rPr lang="en-US" sz="2800" dirty="0" smtClean="0"/>
              <a:t>cousin </a:t>
            </a:r>
            <a:r>
              <a:rPr lang="en-US" sz="2800" dirty="0"/>
              <a:t>of the Board member’s spouse</a:t>
            </a:r>
            <a:r>
              <a:rPr lang="en-US" sz="2800" dirty="0" smtClean="0"/>
              <a:t>). </a:t>
            </a:r>
          </a:p>
          <a:p>
            <a:pPr marL="0" lvl="0" indent="0">
              <a:buNone/>
            </a:pPr>
            <a:endParaRPr lang="en-US" sz="1200" b="1" dirty="0" smtClean="0">
              <a:solidFill>
                <a:srgbClr val="C00000"/>
              </a:solidFill>
            </a:endParaRPr>
          </a:p>
          <a:p>
            <a:pPr marL="0" lvl="0" indent="0" algn="ctr">
              <a:buNone/>
            </a:pPr>
            <a:r>
              <a:rPr lang="en-US" b="1" dirty="0" smtClean="0">
                <a:solidFill>
                  <a:srgbClr val="C00000"/>
                </a:solidFill>
              </a:rPr>
              <a:t>Heightened union involvement: Negotiation chair; Union officer, or currently undergoing negotiations</a:t>
            </a:r>
            <a:endParaRPr lang="en-US" b="1" dirty="0" smtClean="0"/>
          </a:p>
          <a:p>
            <a:pPr marL="0" indent="0">
              <a:buNone/>
            </a:pPr>
            <a:endParaRPr lang="en-US" altLang="en-US" sz="2400" dirty="0" smtClean="0"/>
          </a:p>
        </p:txBody>
      </p:sp>
      <p:sp>
        <p:nvSpPr>
          <p:cNvPr id="18436" name="Footer Placeholder 3"/>
          <p:cNvSpPr>
            <a:spLocks noGrp="1"/>
          </p:cNvSpPr>
          <p:nvPr>
            <p:ph type="ftr" sz="quarter" idx="10"/>
          </p:nvPr>
        </p:nvSpPr>
        <p:spPr bwMode="ltGray">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en-US" altLang="en-US" dirty="0" smtClean="0">
                <a:solidFill>
                  <a:schemeClr val="bg1"/>
                </a:solidFill>
              </a:rPr>
              <a:t>New Jersey School Boards Association – Serving Local Boards of Education Since 1914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additive="base">
                                        <p:cTn id="7" dur="5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43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8435">
                                            <p:txEl>
                                              <p:pRg st="1" end="1"/>
                                            </p:txEl>
                                          </p:spTgt>
                                        </p:tgtEl>
                                        <p:attrNameLst>
                                          <p:attrName>style.visibility</p:attrName>
                                        </p:attrNameLst>
                                      </p:cBhvr>
                                      <p:to>
                                        <p:strVal val="visible"/>
                                      </p:to>
                                    </p:set>
                                    <p:anim calcmode="lin" valueType="num">
                                      <p:cBhvr additive="base">
                                        <p:cTn id="11" dur="500" fill="hold"/>
                                        <p:tgtEl>
                                          <p:spTgt spid="1843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843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8435">
                                            <p:txEl>
                                              <p:pRg st="3" end="3"/>
                                            </p:txEl>
                                          </p:spTgt>
                                        </p:tgtEl>
                                        <p:attrNameLst>
                                          <p:attrName>style.visibility</p:attrName>
                                        </p:attrNameLst>
                                      </p:cBhvr>
                                      <p:to>
                                        <p:strVal val="visible"/>
                                      </p:to>
                                    </p:set>
                                    <p:anim calcmode="lin" valueType="num">
                                      <p:cBhvr additive="base">
                                        <p:cTn id="17" dur="500" fill="hold"/>
                                        <p:tgtEl>
                                          <p:spTgt spid="18435">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843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bwMode="ltGray">
          <a:xfrm>
            <a:off x="685800" y="0"/>
            <a:ext cx="8077200" cy="990600"/>
          </a:xfrm>
        </p:spPr>
        <p:txBody>
          <a:bodyPr/>
          <a:lstStyle/>
          <a:p>
            <a:pPr algn="ctr"/>
            <a:r>
              <a:rPr lang="en-US" altLang="en-US" sz="3400" dirty="0" smtClean="0"/>
              <a:t>Collective Bargaining/ Negotiations- October 2015</a:t>
            </a:r>
          </a:p>
        </p:txBody>
      </p:sp>
      <p:sp>
        <p:nvSpPr>
          <p:cNvPr id="19459" name="Content Placeholder 2"/>
          <p:cNvSpPr>
            <a:spLocks noGrp="1"/>
          </p:cNvSpPr>
          <p:nvPr>
            <p:ph idx="1"/>
          </p:nvPr>
        </p:nvSpPr>
        <p:spPr>
          <a:xfrm>
            <a:off x="457200" y="1143000"/>
            <a:ext cx="8229600" cy="5334000"/>
          </a:xfrm>
        </p:spPr>
        <p:txBody>
          <a:bodyPr/>
          <a:lstStyle/>
          <a:p>
            <a:r>
              <a:rPr lang="en-US" altLang="en-US" b="1" dirty="0" smtClean="0">
                <a:solidFill>
                  <a:srgbClr val="0033CC"/>
                </a:solidFill>
              </a:rPr>
              <a:t>A13-15</a:t>
            </a:r>
            <a:r>
              <a:rPr lang="en-US" dirty="0" smtClean="0"/>
              <a:t> </a:t>
            </a:r>
            <a:r>
              <a:rPr lang="en-US" b="1" dirty="0" smtClean="0"/>
              <a:t>(10/27/2015)</a:t>
            </a:r>
            <a:r>
              <a:rPr lang="en-US" dirty="0" smtClean="0"/>
              <a:t> - A Board member who is employed in another district as an administrator and represented by an administrators union may negotiate with the in-district local NJEA affiliate when there is </a:t>
            </a:r>
            <a:r>
              <a:rPr lang="en-US" b="1" dirty="0" smtClean="0"/>
              <a:t>absolutely no linkage</a:t>
            </a:r>
            <a:r>
              <a:rPr lang="en-US" dirty="0" smtClean="0"/>
              <a:t>, in either district, between the respective NJEA affiliates and the administrators union which represents the Board member. </a:t>
            </a:r>
          </a:p>
          <a:p>
            <a:r>
              <a:rPr lang="en-US" dirty="0" smtClean="0"/>
              <a:t>Consider </a:t>
            </a:r>
            <a:r>
              <a:rPr lang="en-US" b="1" dirty="0" smtClean="0"/>
              <a:t>A09-14 </a:t>
            </a:r>
            <a:r>
              <a:rPr lang="en-US" dirty="0" smtClean="0"/>
              <a:t>(</a:t>
            </a:r>
            <a:r>
              <a:rPr lang="en-US" altLang="en-US" dirty="0"/>
              <a:t>Similar </a:t>
            </a:r>
            <a:r>
              <a:rPr lang="en-US" altLang="en-US" dirty="0" smtClean="0"/>
              <a:t>unions) </a:t>
            </a:r>
          </a:p>
        </p:txBody>
      </p:sp>
      <p:sp>
        <p:nvSpPr>
          <p:cNvPr id="19460" name="Footer Placeholder 3"/>
          <p:cNvSpPr>
            <a:spLocks noGrp="1"/>
          </p:cNvSpPr>
          <p:nvPr>
            <p:ph type="ftr" sz="quarter" idx="10"/>
          </p:nvPr>
        </p:nvSpPr>
        <p:spPr bwMode="ltGray">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en-US" altLang="en-US" dirty="0" smtClean="0">
                <a:solidFill>
                  <a:schemeClr val="bg1"/>
                </a:solidFill>
              </a:rPr>
              <a:t>New Jersey School Boards Association – Serving Local Boards of Education Since 1914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 calcmode="lin" valueType="num">
                                      <p:cBhvr additive="base">
                                        <p:cTn id="7" dur="500" fill="hold"/>
                                        <p:tgtEl>
                                          <p:spTgt spid="1945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459">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9459">
                                            <p:txEl>
                                              <p:pRg st="1" end="1"/>
                                            </p:txEl>
                                          </p:spTgt>
                                        </p:tgtEl>
                                        <p:attrNameLst>
                                          <p:attrName>style.visibility</p:attrName>
                                        </p:attrNameLst>
                                      </p:cBhvr>
                                      <p:to>
                                        <p:strVal val="visible"/>
                                      </p:to>
                                    </p:set>
                                    <p:anim calcmode="lin" valueType="num">
                                      <p:cBhvr additive="base">
                                        <p:cTn id="11" dur="500" fill="hold"/>
                                        <p:tgtEl>
                                          <p:spTgt spid="19459">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945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bwMode="ltGray">
          <a:xfrm>
            <a:off x="533400" y="0"/>
            <a:ext cx="8153400" cy="990600"/>
          </a:xfrm>
        </p:spPr>
        <p:txBody>
          <a:bodyPr/>
          <a:lstStyle/>
          <a:p>
            <a:pPr algn="ctr"/>
            <a:r>
              <a:rPr lang="en-US" altLang="en-US" sz="3400" dirty="0" smtClean="0"/>
              <a:t>Collective Bargaining/ Negotiations- October 2015</a:t>
            </a:r>
          </a:p>
        </p:txBody>
      </p:sp>
      <p:sp>
        <p:nvSpPr>
          <p:cNvPr id="19459" name="Content Placeholder 2"/>
          <p:cNvSpPr>
            <a:spLocks noGrp="1"/>
          </p:cNvSpPr>
          <p:nvPr>
            <p:ph idx="1"/>
          </p:nvPr>
        </p:nvSpPr>
        <p:spPr>
          <a:xfrm>
            <a:off x="609600" y="1295400"/>
            <a:ext cx="8077200" cy="5334000"/>
          </a:xfrm>
        </p:spPr>
        <p:txBody>
          <a:bodyPr/>
          <a:lstStyle/>
          <a:p>
            <a:r>
              <a:rPr lang="en-US" altLang="en-US" b="1" dirty="0" smtClean="0">
                <a:solidFill>
                  <a:srgbClr val="0033CC"/>
                </a:solidFill>
              </a:rPr>
              <a:t>A16-15</a:t>
            </a:r>
            <a:r>
              <a:rPr lang="en-US" dirty="0" smtClean="0"/>
              <a:t> </a:t>
            </a:r>
            <a:r>
              <a:rPr lang="en-US" b="1" dirty="0" smtClean="0"/>
              <a:t>(10/27/2015)</a:t>
            </a:r>
            <a:r>
              <a:rPr lang="en-US" dirty="0" smtClean="0"/>
              <a:t> - </a:t>
            </a:r>
            <a:r>
              <a:rPr lang="en-US" dirty="0" smtClean="0">
                <a:solidFill>
                  <a:srgbClr val="FF0000"/>
                </a:solidFill>
              </a:rPr>
              <a:t>Absent additional information</a:t>
            </a:r>
            <a:r>
              <a:rPr lang="en-US" dirty="0" smtClean="0"/>
              <a:t>, a Board member may participate in the collective bargaining process even if he has relative(s) employed in </a:t>
            </a:r>
            <a:r>
              <a:rPr lang="en-US" b="1" dirty="0" smtClean="0"/>
              <a:t>other</a:t>
            </a:r>
            <a:r>
              <a:rPr lang="en-US" dirty="0" smtClean="0"/>
              <a:t> districts.</a:t>
            </a:r>
          </a:p>
          <a:p>
            <a:pPr marL="0" lvl="0" indent="0">
              <a:buNone/>
            </a:pPr>
            <a:r>
              <a:rPr lang="en-US" sz="3000" dirty="0" smtClean="0">
                <a:solidFill>
                  <a:srgbClr val="002060"/>
                </a:solidFill>
              </a:rPr>
              <a:t>(Relative: Sister; Daughter in another district)</a:t>
            </a:r>
          </a:p>
          <a:p>
            <a:pPr marL="0" lvl="0" indent="0">
              <a:buNone/>
            </a:pPr>
            <a:endParaRPr lang="en-US" sz="1400" b="1" dirty="0" smtClean="0">
              <a:solidFill>
                <a:srgbClr val="C00000"/>
              </a:solidFill>
            </a:endParaRPr>
          </a:p>
          <a:p>
            <a:pPr marL="0" lvl="0" indent="0" algn="ctr">
              <a:buNone/>
            </a:pPr>
            <a:r>
              <a:rPr lang="en-US" b="1" dirty="0" smtClean="0">
                <a:solidFill>
                  <a:srgbClr val="C00000"/>
                </a:solidFill>
              </a:rPr>
              <a:t>Heightened union involvement: Negotiation chair; Union officer, or currently undergoing negotiations</a:t>
            </a:r>
            <a:endParaRPr lang="en-US" b="1" dirty="0" smtClean="0"/>
          </a:p>
          <a:p>
            <a:endParaRPr lang="en-US" dirty="0"/>
          </a:p>
        </p:txBody>
      </p:sp>
      <p:sp>
        <p:nvSpPr>
          <p:cNvPr id="19460" name="Footer Placeholder 3"/>
          <p:cNvSpPr>
            <a:spLocks noGrp="1"/>
          </p:cNvSpPr>
          <p:nvPr>
            <p:ph type="ftr" sz="quarter" idx="10"/>
          </p:nvPr>
        </p:nvSpPr>
        <p:spPr bwMode="ltGray">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en-US" altLang="en-US" dirty="0" smtClean="0">
                <a:solidFill>
                  <a:schemeClr val="bg1"/>
                </a:solidFill>
              </a:rPr>
              <a:t>New Jersey School Boards Association – Serving Local Boards of Education Since 1914</a:t>
            </a:r>
          </a:p>
        </p:txBody>
      </p:sp>
    </p:spTree>
    <p:extLst>
      <p:ext uri="{BB962C8B-B14F-4D97-AF65-F5344CB8AC3E}">
        <p14:creationId xmlns:p14="http://schemas.microsoft.com/office/powerpoint/2010/main" val="2901944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 calcmode="lin" valueType="num">
                                      <p:cBhvr additive="base">
                                        <p:cTn id="7" dur="500" fill="hold"/>
                                        <p:tgtEl>
                                          <p:spTgt spid="1945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459">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9459">
                                            <p:txEl>
                                              <p:pRg st="1" end="1"/>
                                            </p:txEl>
                                          </p:spTgt>
                                        </p:tgtEl>
                                        <p:attrNameLst>
                                          <p:attrName>style.visibility</p:attrName>
                                        </p:attrNameLst>
                                      </p:cBhvr>
                                      <p:to>
                                        <p:strVal val="visible"/>
                                      </p:to>
                                    </p:set>
                                    <p:anim calcmode="lin" valueType="num">
                                      <p:cBhvr additive="base">
                                        <p:cTn id="11" dur="500" fill="hold"/>
                                        <p:tgtEl>
                                          <p:spTgt spid="19459">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945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9459">
                                            <p:txEl>
                                              <p:pRg st="3" end="3"/>
                                            </p:txEl>
                                          </p:spTgt>
                                        </p:tgtEl>
                                        <p:attrNameLst>
                                          <p:attrName>style.visibility</p:attrName>
                                        </p:attrNameLst>
                                      </p:cBhvr>
                                      <p:to>
                                        <p:strVal val="visible"/>
                                      </p:to>
                                    </p:set>
                                    <p:anim calcmode="lin" valueType="num">
                                      <p:cBhvr additive="base">
                                        <p:cTn id="17" dur="500" fill="hold"/>
                                        <p:tgtEl>
                                          <p:spTgt spid="19459">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945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bwMode="ltGray">
          <a:xfrm>
            <a:off x="1143000" y="0"/>
            <a:ext cx="7543800" cy="990600"/>
          </a:xfrm>
        </p:spPr>
        <p:txBody>
          <a:bodyPr/>
          <a:lstStyle/>
          <a:p>
            <a:pPr algn="ctr"/>
            <a:r>
              <a:rPr lang="en-US" altLang="en-US" sz="3400" dirty="0" smtClean="0"/>
              <a:t>Personnel Issues</a:t>
            </a:r>
            <a:br>
              <a:rPr lang="en-US" altLang="en-US" sz="3400" dirty="0" smtClean="0"/>
            </a:br>
            <a:r>
              <a:rPr lang="en-US" altLang="en-US" sz="3400" dirty="0" smtClean="0"/>
              <a:t>CSA/Supervisor/Principal</a:t>
            </a:r>
          </a:p>
        </p:txBody>
      </p:sp>
      <p:sp>
        <p:nvSpPr>
          <p:cNvPr id="3" name="Content Placeholder 2"/>
          <p:cNvSpPr>
            <a:spLocks noGrp="1"/>
          </p:cNvSpPr>
          <p:nvPr>
            <p:ph idx="1"/>
          </p:nvPr>
        </p:nvSpPr>
        <p:spPr>
          <a:xfrm>
            <a:off x="304800" y="1371600"/>
            <a:ext cx="8686800" cy="5029200"/>
          </a:xfrm>
        </p:spPr>
        <p:txBody>
          <a:bodyPr/>
          <a:lstStyle/>
          <a:p>
            <a:pPr marL="0" indent="0">
              <a:buFontTx/>
              <a:buNone/>
              <a:defRPr/>
            </a:pPr>
            <a:r>
              <a:rPr lang="en-US" sz="2800" dirty="0" smtClean="0"/>
              <a:t>The SEC has issued Advisory Opinions regarding board members who have </a:t>
            </a:r>
            <a:r>
              <a:rPr lang="en-US" sz="2800" b="1" dirty="0" smtClean="0">
                <a:solidFill>
                  <a:srgbClr val="C00000"/>
                </a:solidFill>
              </a:rPr>
              <a:t>relatives, familial relationships, or others (i.e. cousins, brother-in-law, cohabitants, nieces)</a:t>
            </a:r>
            <a:r>
              <a:rPr lang="en-US" sz="2800" b="1" dirty="0" smtClean="0"/>
              <a:t> </a:t>
            </a:r>
            <a:r>
              <a:rPr lang="en-US" sz="2800" b="1" dirty="0" smtClean="0">
                <a:solidFill>
                  <a:srgbClr val="C00000"/>
                </a:solidFill>
              </a:rPr>
              <a:t>employed in the district</a:t>
            </a:r>
            <a:r>
              <a:rPr lang="en-US" sz="2800" dirty="0" smtClean="0"/>
              <a:t>:</a:t>
            </a:r>
          </a:p>
          <a:p>
            <a:pPr marL="0" indent="0">
              <a:buFontTx/>
              <a:buNone/>
              <a:defRPr/>
            </a:pPr>
            <a:endParaRPr lang="en-US" sz="1800" dirty="0" smtClean="0"/>
          </a:p>
          <a:p>
            <a:pPr>
              <a:defRPr/>
            </a:pPr>
            <a:r>
              <a:rPr lang="en-US" sz="2800" dirty="0" smtClean="0"/>
              <a:t>May </a:t>
            </a:r>
            <a:r>
              <a:rPr lang="en-US" sz="2800" b="1" dirty="0" smtClean="0">
                <a:solidFill>
                  <a:srgbClr val="C00000"/>
                </a:solidFill>
              </a:rPr>
              <a:t>not</a:t>
            </a:r>
            <a:r>
              <a:rPr lang="en-US" sz="2800" dirty="0" smtClean="0"/>
              <a:t> participate in employment matters concerning the CSA or any administrator or  supervisor(s) in the </a:t>
            </a:r>
            <a:r>
              <a:rPr lang="en-US" sz="2800" b="1" dirty="0" smtClean="0"/>
              <a:t>chain of command</a:t>
            </a:r>
            <a:r>
              <a:rPr lang="en-US" sz="2800" dirty="0" smtClean="0"/>
              <a:t> between the employee (see above) and CSA.</a:t>
            </a:r>
          </a:p>
          <a:p>
            <a:pPr>
              <a:defRPr/>
            </a:pPr>
            <a:endParaRPr lang="en-US" sz="2800" dirty="0" smtClean="0"/>
          </a:p>
          <a:p>
            <a:pPr>
              <a:defRPr/>
            </a:pPr>
            <a:r>
              <a:rPr lang="en-US" sz="2800" dirty="0" smtClean="0"/>
              <a:t>And…</a:t>
            </a:r>
          </a:p>
          <a:p>
            <a:pPr>
              <a:defRPr/>
            </a:pPr>
            <a:endParaRPr lang="en-US" sz="1800" dirty="0" smtClean="0"/>
          </a:p>
        </p:txBody>
      </p:sp>
      <p:sp>
        <p:nvSpPr>
          <p:cNvPr id="16388" name="Footer Placeholder 3"/>
          <p:cNvSpPr>
            <a:spLocks noGrp="1"/>
          </p:cNvSpPr>
          <p:nvPr>
            <p:ph type="ftr" sz="quarter" idx="10"/>
          </p:nvPr>
        </p:nvSpPr>
        <p:spPr bwMode="ltGray">
          <a:xfrm>
            <a:off x="381000" y="6553200"/>
            <a:ext cx="6781800" cy="3968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rgbClr val="993333"/>
              </a:buClr>
              <a:buChar char="•"/>
              <a:defRPr sz="3200">
                <a:solidFill>
                  <a:srgbClr val="003366"/>
                </a:solidFill>
                <a:latin typeface="Arial" charset="0"/>
              </a:defRPr>
            </a:lvl1pPr>
            <a:lvl2pPr marL="742950" indent="-285750" algn="l" eaLnBrk="0" hangingPunct="0">
              <a:spcBef>
                <a:spcPct val="20000"/>
              </a:spcBef>
              <a:buClr>
                <a:srgbClr val="993333"/>
              </a:buClr>
              <a:buChar char="–"/>
              <a:defRPr sz="2800">
                <a:solidFill>
                  <a:srgbClr val="003366"/>
                </a:solidFill>
                <a:latin typeface="Arial" charset="0"/>
              </a:defRPr>
            </a:lvl2pPr>
            <a:lvl3pPr marL="1143000" indent="-228600" algn="l" eaLnBrk="0" hangingPunct="0">
              <a:spcBef>
                <a:spcPct val="20000"/>
              </a:spcBef>
              <a:buClr>
                <a:srgbClr val="993333"/>
              </a:buClr>
              <a:buChar char="•"/>
              <a:defRPr sz="2400">
                <a:solidFill>
                  <a:srgbClr val="003366"/>
                </a:solidFill>
                <a:latin typeface="Arial" charset="0"/>
              </a:defRPr>
            </a:lvl3pPr>
            <a:lvl4pPr marL="1600200" indent="-228600" algn="l" eaLnBrk="0" hangingPunct="0">
              <a:spcBef>
                <a:spcPct val="20000"/>
              </a:spcBef>
              <a:buClr>
                <a:srgbClr val="993333"/>
              </a:buClr>
              <a:buChar char="–"/>
              <a:defRPr sz="2000">
                <a:solidFill>
                  <a:srgbClr val="003366"/>
                </a:solidFill>
                <a:latin typeface="Arial" charset="0"/>
              </a:defRPr>
            </a:lvl4pPr>
            <a:lvl5pPr marL="2057400" indent="-228600" algn="l" eaLnBrk="0" hangingPunct="0">
              <a:spcBef>
                <a:spcPct val="20000"/>
              </a:spcBef>
              <a:buClr>
                <a:srgbClr val="993333"/>
              </a:buClr>
              <a:buChar char="»"/>
              <a:defRPr sz="2000">
                <a:solidFill>
                  <a:srgbClr val="003366"/>
                </a:solidFill>
                <a:latin typeface="Arial" charset="0"/>
              </a:defRPr>
            </a:lvl5pPr>
            <a:lvl6pPr marL="2514600" indent="-228600" eaLnBrk="0" fontAlgn="base" hangingPunct="0">
              <a:spcBef>
                <a:spcPct val="20000"/>
              </a:spcBef>
              <a:spcAft>
                <a:spcPct val="0"/>
              </a:spcAft>
              <a:buClr>
                <a:srgbClr val="993333"/>
              </a:buClr>
              <a:buChar char="»"/>
              <a:defRPr sz="2000">
                <a:solidFill>
                  <a:srgbClr val="003366"/>
                </a:solidFill>
                <a:latin typeface="Arial" charset="0"/>
              </a:defRPr>
            </a:lvl6pPr>
            <a:lvl7pPr marL="2971800" indent="-228600" eaLnBrk="0" fontAlgn="base" hangingPunct="0">
              <a:spcBef>
                <a:spcPct val="20000"/>
              </a:spcBef>
              <a:spcAft>
                <a:spcPct val="0"/>
              </a:spcAft>
              <a:buClr>
                <a:srgbClr val="993333"/>
              </a:buClr>
              <a:buChar char="»"/>
              <a:defRPr sz="2000">
                <a:solidFill>
                  <a:srgbClr val="003366"/>
                </a:solidFill>
                <a:latin typeface="Arial" charset="0"/>
              </a:defRPr>
            </a:lvl7pPr>
            <a:lvl8pPr marL="3429000" indent="-228600" eaLnBrk="0" fontAlgn="base" hangingPunct="0">
              <a:spcBef>
                <a:spcPct val="20000"/>
              </a:spcBef>
              <a:spcAft>
                <a:spcPct val="0"/>
              </a:spcAft>
              <a:buClr>
                <a:srgbClr val="993333"/>
              </a:buClr>
              <a:buChar char="»"/>
              <a:defRPr sz="2000">
                <a:solidFill>
                  <a:srgbClr val="003366"/>
                </a:solidFill>
                <a:latin typeface="Arial" charset="0"/>
              </a:defRPr>
            </a:lvl8pPr>
            <a:lvl9pPr marL="3886200" indent="-228600" eaLnBrk="0" fontAlgn="base" hangingPunct="0">
              <a:spcBef>
                <a:spcPct val="20000"/>
              </a:spcBef>
              <a:spcAft>
                <a:spcPct val="0"/>
              </a:spcAft>
              <a:buClr>
                <a:srgbClr val="993333"/>
              </a:buClr>
              <a:buChar char="»"/>
              <a:defRPr sz="2000">
                <a:solidFill>
                  <a:srgbClr val="003366"/>
                </a:solidFill>
                <a:latin typeface="Arial" charset="0"/>
              </a:defRPr>
            </a:lvl9pPr>
          </a:lstStyle>
          <a:p>
            <a:pPr eaLnBrk="1" hangingPunct="1">
              <a:spcBef>
                <a:spcPct val="0"/>
              </a:spcBef>
              <a:buClrTx/>
              <a:buFontTx/>
              <a:buNone/>
            </a:pPr>
            <a:r>
              <a:rPr lang="en-US" altLang="en-US" sz="1200" dirty="0" smtClean="0">
                <a:solidFill>
                  <a:schemeClr val="bg1"/>
                </a:solidFill>
              </a:rPr>
              <a:t>New Jersey School Boards Association – Serving Local Boards of Education Since 1914</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bwMode="ltGray">
          <a:xfrm>
            <a:off x="685800" y="0"/>
            <a:ext cx="8001000" cy="952500"/>
          </a:xfrm>
        </p:spPr>
        <p:txBody>
          <a:bodyPr/>
          <a:lstStyle/>
          <a:p>
            <a:pPr algn="ctr"/>
            <a:r>
              <a:rPr lang="en-US" altLang="en-US" sz="3000" dirty="0" smtClean="0"/>
              <a:t>Personnel Issues</a:t>
            </a:r>
            <a:br>
              <a:rPr lang="en-US" altLang="en-US" sz="3000" dirty="0" smtClean="0"/>
            </a:br>
            <a:r>
              <a:rPr lang="en-US" altLang="en-US" sz="3000" dirty="0" smtClean="0"/>
              <a:t>CSA/Supervisor/Principal (Continued)</a:t>
            </a:r>
          </a:p>
        </p:txBody>
      </p:sp>
      <p:sp>
        <p:nvSpPr>
          <p:cNvPr id="3" name="Content Placeholder 2"/>
          <p:cNvSpPr>
            <a:spLocks noGrp="1"/>
          </p:cNvSpPr>
          <p:nvPr>
            <p:ph idx="1"/>
          </p:nvPr>
        </p:nvSpPr>
        <p:spPr>
          <a:xfrm>
            <a:off x="304800" y="1295400"/>
            <a:ext cx="8686800" cy="5105400"/>
          </a:xfrm>
        </p:spPr>
        <p:txBody>
          <a:bodyPr/>
          <a:lstStyle/>
          <a:p>
            <a:r>
              <a:rPr lang="en-US" altLang="en-US" sz="2800" b="1" dirty="0" smtClean="0">
                <a:solidFill>
                  <a:srgbClr val="C00000"/>
                </a:solidFill>
              </a:rPr>
              <a:t>Cannot</a:t>
            </a:r>
            <a:r>
              <a:rPr lang="en-US" altLang="en-US" sz="2800" dirty="0" smtClean="0"/>
              <a:t> take part in the search, selection, or vote for a new superintendent/administrator/supervisor</a:t>
            </a:r>
            <a:r>
              <a:rPr lang="en-US" altLang="en-US" dirty="0" smtClean="0"/>
              <a:t>.</a:t>
            </a:r>
          </a:p>
          <a:p>
            <a:endParaRPr lang="en-US" altLang="en-US" dirty="0" smtClean="0"/>
          </a:p>
          <a:p>
            <a:pPr marL="342900" lvl="1" indent="-342900">
              <a:buFont typeface="Arial" charset="0"/>
              <a:buChar char="•"/>
            </a:pPr>
            <a:r>
              <a:rPr lang="en-US" altLang="en-US" b="1" dirty="0" smtClean="0">
                <a:solidFill>
                  <a:srgbClr val="0033CC"/>
                </a:solidFill>
              </a:rPr>
              <a:t>A05-15 </a:t>
            </a:r>
            <a:r>
              <a:rPr lang="en-US" altLang="en-US" b="1" dirty="0" smtClean="0">
                <a:solidFill>
                  <a:schemeClr val="tx1"/>
                </a:solidFill>
              </a:rPr>
              <a:t>(4/28/15) </a:t>
            </a:r>
            <a:r>
              <a:rPr lang="en-US" altLang="en-US" dirty="0" smtClean="0">
                <a:solidFill>
                  <a:srgbClr val="0033CC"/>
                </a:solidFill>
              </a:rPr>
              <a:t>-</a:t>
            </a:r>
            <a:r>
              <a:rPr lang="en-US" altLang="en-US" dirty="0" smtClean="0">
                <a:solidFill>
                  <a:schemeClr val="tx1"/>
                </a:solidFill>
              </a:rPr>
              <a:t>Board members with spouse, board member with brother employed in district; </a:t>
            </a:r>
            <a:r>
              <a:rPr lang="en-US" altLang="en-US" b="1" dirty="0" smtClean="0">
                <a:solidFill>
                  <a:srgbClr val="C00000"/>
                </a:solidFill>
              </a:rPr>
              <a:t>no vote on motion </a:t>
            </a:r>
            <a:r>
              <a:rPr lang="en-US" altLang="en-US" dirty="0" smtClean="0">
                <a:solidFill>
                  <a:srgbClr val="C00000"/>
                </a:solidFill>
              </a:rPr>
              <a:t>to </a:t>
            </a:r>
            <a:r>
              <a:rPr lang="en-US" altLang="en-US" b="1" dirty="0" smtClean="0">
                <a:solidFill>
                  <a:srgbClr val="C00000"/>
                </a:solidFill>
              </a:rPr>
              <a:t>advertise for CSA</a:t>
            </a:r>
            <a:r>
              <a:rPr lang="en-US" altLang="en-US" dirty="0" smtClean="0">
                <a:solidFill>
                  <a:srgbClr val="C00000"/>
                </a:solidFill>
              </a:rPr>
              <a:t>, </a:t>
            </a:r>
            <a:r>
              <a:rPr lang="en-US" altLang="en-US" b="1" dirty="0" smtClean="0">
                <a:solidFill>
                  <a:srgbClr val="C00000"/>
                </a:solidFill>
              </a:rPr>
              <a:t>hiring of selection agency</a:t>
            </a:r>
            <a:r>
              <a:rPr lang="en-US" altLang="en-US" dirty="0" smtClean="0">
                <a:solidFill>
                  <a:srgbClr val="C00000"/>
                </a:solidFill>
              </a:rPr>
              <a:t>, </a:t>
            </a:r>
            <a:r>
              <a:rPr lang="en-US" altLang="en-US" b="1" dirty="0" smtClean="0">
                <a:solidFill>
                  <a:srgbClr val="C00000"/>
                </a:solidFill>
              </a:rPr>
              <a:t>criteria, job description</a:t>
            </a:r>
            <a:r>
              <a:rPr lang="en-US" altLang="en-US" dirty="0" smtClean="0">
                <a:solidFill>
                  <a:srgbClr val="C00000"/>
                </a:solidFill>
              </a:rPr>
              <a:t>, </a:t>
            </a:r>
            <a:r>
              <a:rPr lang="en-US" altLang="en-US" b="1" dirty="0" smtClean="0">
                <a:solidFill>
                  <a:srgbClr val="C00000"/>
                </a:solidFill>
              </a:rPr>
              <a:t>search committee</a:t>
            </a:r>
            <a:r>
              <a:rPr lang="en-US" altLang="en-US" dirty="0" smtClean="0">
                <a:solidFill>
                  <a:srgbClr val="C00000"/>
                </a:solidFill>
              </a:rPr>
              <a:t>, </a:t>
            </a:r>
            <a:r>
              <a:rPr lang="en-US" altLang="en-US" b="1" dirty="0" smtClean="0">
                <a:solidFill>
                  <a:srgbClr val="C00000"/>
                </a:solidFill>
              </a:rPr>
              <a:t>evaluation and contract discussions post-hire</a:t>
            </a:r>
            <a:r>
              <a:rPr lang="en-US" altLang="en-US" dirty="0" smtClean="0">
                <a:solidFill>
                  <a:srgbClr val="C00000"/>
                </a:solidFill>
              </a:rPr>
              <a:t>, </a:t>
            </a:r>
            <a:r>
              <a:rPr lang="en-US" altLang="en-US" b="1" dirty="0" smtClean="0">
                <a:solidFill>
                  <a:srgbClr val="C00000"/>
                </a:solidFill>
              </a:rPr>
              <a:t>no closed session attendance</a:t>
            </a:r>
            <a:r>
              <a:rPr lang="en-US" altLang="en-US" dirty="0" smtClean="0">
                <a:solidFill>
                  <a:srgbClr val="C00000"/>
                </a:solidFill>
              </a:rPr>
              <a:t>, </a:t>
            </a:r>
            <a:r>
              <a:rPr lang="en-US" altLang="en-US" b="1" dirty="0" smtClean="0">
                <a:solidFill>
                  <a:srgbClr val="C00000"/>
                </a:solidFill>
              </a:rPr>
              <a:t>not privy to closed session minutes until public</a:t>
            </a:r>
            <a:r>
              <a:rPr lang="en-US" altLang="en-US" dirty="0" smtClean="0">
                <a:solidFill>
                  <a:srgbClr val="C00000"/>
                </a:solidFill>
              </a:rPr>
              <a:t>. </a:t>
            </a:r>
          </a:p>
          <a:p>
            <a:endParaRPr lang="en-US" altLang="en-US" dirty="0" smtClean="0"/>
          </a:p>
        </p:txBody>
      </p:sp>
      <p:sp>
        <p:nvSpPr>
          <p:cNvPr id="17412" name="Footer Placeholder 3"/>
          <p:cNvSpPr>
            <a:spLocks noGrp="1"/>
          </p:cNvSpPr>
          <p:nvPr>
            <p:ph type="ftr" sz="quarter" idx="10"/>
          </p:nvPr>
        </p:nvSpPr>
        <p:spPr bwMode="ltGray">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rgbClr val="993333"/>
              </a:buClr>
              <a:buChar char="•"/>
              <a:defRPr sz="3200">
                <a:solidFill>
                  <a:srgbClr val="003366"/>
                </a:solidFill>
                <a:latin typeface="Arial" charset="0"/>
              </a:defRPr>
            </a:lvl1pPr>
            <a:lvl2pPr marL="742950" indent="-285750" algn="l" eaLnBrk="0" hangingPunct="0">
              <a:spcBef>
                <a:spcPct val="20000"/>
              </a:spcBef>
              <a:buClr>
                <a:srgbClr val="993333"/>
              </a:buClr>
              <a:buChar char="–"/>
              <a:defRPr sz="2800">
                <a:solidFill>
                  <a:srgbClr val="003366"/>
                </a:solidFill>
                <a:latin typeface="Arial" charset="0"/>
              </a:defRPr>
            </a:lvl2pPr>
            <a:lvl3pPr marL="1143000" indent="-228600" algn="l" eaLnBrk="0" hangingPunct="0">
              <a:spcBef>
                <a:spcPct val="20000"/>
              </a:spcBef>
              <a:buClr>
                <a:srgbClr val="993333"/>
              </a:buClr>
              <a:buChar char="•"/>
              <a:defRPr sz="2400">
                <a:solidFill>
                  <a:srgbClr val="003366"/>
                </a:solidFill>
                <a:latin typeface="Arial" charset="0"/>
              </a:defRPr>
            </a:lvl3pPr>
            <a:lvl4pPr marL="1600200" indent="-228600" algn="l" eaLnBrk="0" hangingPunct="0">
              <a:spcBef>
                <a:spcPct val="20000"/>
              </a:spcBef>
              <a:buClr>
                <a:srgbClr val="993333"/>
              </a:buClr>
              <a:buChar char="–"/>
              <a:defRPr sz="2000">
                <a:solidFill>
                  <a:srgbClr val="003366"/>
                </a:solidFill>
                <a:latin typeface="Arial" charset="0"/>
              </a:defRPr>
            </a:lvl4pPr>
            <a:lvl5pPr marL="2057400" indent="-228600" algn="l" eaLnBrk="0" hangingPunct="0">
              <a:spcBef>
                <a:spcPct val="20000"/>
              </a:spcBef>
              <a:buClr>
                <a:srgbClr val="993333"/>
              </a:buClr>
              <a:buChar char="»"/>
              <a:defRPr sz="2000">
                <a:solidFill>
                  <a:srgbClr val="003366"/>
                </a:solidFill>
                <a:latin typeface="Arial" charset="0"/>
              </a:defRPr>
            </a:lvl5pPr>
            <a:lvl6pPr marL="2514600" indent="-228600" eaLnBrk="0" fontAlgn="base" hangingPunct="0">
              <a:spcBef>
                <a:spcPct val="20000"/>
              </a:spcBef>
              <a:spcAft>
                <a:spcPct val="0"/>
              </a:spcAft>
              <a:buClr>
                <a:srgbClr val="993333"/>
              </a:buClr>
              <a:buChar char="»"/>
              <a:defRPr sz="2000">
                <a:solidFill>
                  <a:srgbClr val="003366"/>
                </a:solidFill>
                <a:latin typeface="Arial" charset="0"/>
              </a:defRPr>
            </a:lvl6pPr>
            <a:lvl7pPr marL="2971800" indent="-228600" eaLnBrk="0" fontAlgn="base" hangingPunct="0">
              <a:spcBef>
                <a:spcPct val="20000"/>
              </a:spcBef>
              <a:spcAft>
                <a:spcPct val="0"/>
              </a:spcAft>
              <a:buClr>
                <a:srgbClr val="993333"/>
              </a:buClr>
              <a:buChar char="»"/>
              <a:defRPr sz="2000">
                <a:solidFill>
                  <a:srgbClr val="003366"/>
                </a:solidFill>
                <a:latin typeface="Arial" charset="0"/>
              </a:defRPr>
            </a:lvl7pPr>
            <a:lvl8pPr marL="3429000" indent="-228600" eaLnBrk="0" fontAlgn="base" hangingPunct="0">
              <a:spcBef>
                <a:spcPct val="20000"/>
              </a:spcBef>
              <a:spcAft>
                <a:spcPct val="0"/>
              </a:spcAft>
              <a:buClr>
                <a:srgbClr val="993333"/>
              </a:buClr>
              <a:buChar char="»"/>
              <a:defRPr sz="2000">
                <a:solidFill>
                  <a:srgbClr val="003366"/>
                </a:solidFill>
                <a:latin typeface="Arial" charset="0"/>
              </a:defRPr>
            </a:lvl8pPr>
            <a:lvl9pPr marL="3886200" indent="-228600" eaLnBrk="0" fontAlgn="base" hangingPunct="0">
              <a:spcBef>
                <a:spcPct val="20000"/>
              </a:spcBef>
              <a:spcAft>
                <a:spcPct val="0"/>
              </a:spcAft>
              <a:buClr>
                <a:srgbClr val="993333"/>
              </a:buClr>
              <a:buChar char="»"/>
              <a:defRPr sz="2000">
                <a:solidFill>
                  <a:srgbClr val="003366"/>
                </a:solidFill>
                <a:latin typeface="Arial" charset="0"/>
              </a:defRPr>
            </a:lvl9pPr>
          </a:lstStyle>
          <a:p>
            <a:pPr eaLnBrk="1" hangingPunct="1">
              <a:spcBef>
                <a:spcPct val="0"/>
              </a:spcBef>
              <a:buClrTx/>
              <a:buFontTx/>
              <a:buNone/>
            </a:pPr>
            <a:r>
              <a:rPr lang="en-US" altLang="en-US" sz="1200" dirty="0" smtClean="0">
                <a:solidFill>
                  <a:schemeClr val="bg1"/>
                </a:solidFill>
              </a:rPr>
              <a:t>New Jersey School Boards Association – Serving Local Boards of Education Since 1914</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bwMode="ltGray">
          <a:xfrm>
            <a:off x="533400" y="304800"/>
            <a:ext cx="8305800" cy="647700"/>
          </a:xfrm>
        </p:spPr>
        <p:txBody>
          <a:bodyPr/>
          <a:lstStyle/>
          <a:p>
            <a:r>
              <a:rPr lang="en-US" altLang="en-US" sz="4000" dirty="0" smtClean="0"/>
              <a:t>School Ethics Act</a:t>
            </a:r>
            <a:r>
              <a:rPr lang="en-US" altLang="en-US" dirty="0" smtClean="0"/>
              <a:t> </a:t>
            </a:r>
            <a:r>
              <a:rPr lang="en-US" altLang="en-US" sz="2800" dirty="0" smtClean="0"/>
              <a:t>(effective April 1992)</a:t>
            </a:r>
          </a:p>
        </p:txBody>
      </p:sp>
      <p:sp>
        <p:nvSpPr>
          <p:cNvPr id="3" name="Content Placeholder 2"/>
          <p:cNvSpPr>
            <a:spLocks noGrp="1"/>
          </p:cNvSpPr>
          <p:nvPr>
            <p:ph idx="1"/>
          </p:nvPr>
        </p:nvSpPr>
        <p:spPr>
          <a:xfrm>
            <a:off x="457200" y="1066800"/>
            <a:ext cx="8229600" cy="5059363"/>
          </a:xfrm>
        </p:spPr>
        <p:txBody>
          <a:bodyPr/>
          <a:lstStyle/>
          <a:p>
            <a:pPr marL="0" indent="0">
              <a:buFontTx/>
              <a:buNone/>
              <a:defRPr/>
            </a:pPr>
            <a:r>
              <a:rPr lang="en-US" dirty="0" smtClean="0"/>
              <a:t>It is essential that the conduct of members of local boards of education and local administrators hold the </a:t>
            </a:r>
            <a:r>
              <a:rPr lang="en-US" b="1" dirty="0" smtClean="0">
                <a:solidFill>
                  <a:srgbClr val="C00000"/>
                </a:solidFill>
              </a:rPr>
              <a:t>respect</a:t>
            </a:r>
            <a:r>
              <a:rPr lang="en-US" dirty="0" smtClean="0"/>
              <a:t> and </a:t>
            </a:r>
            <a:r>
              <a:rPr lang="en-US" b="1" dirty="0" smtClean="0">
                <a:solidFill>
                  <a:srgbClr val="C00000"/>
                </a:solidFill>
              </a:rPr>
              <a:t>confidence</a:t>
            </a:r>
            <a:r>
              <a:rPr lang="en-US" dirty="0" smtClean="0"/>
              <a:t> of the people.  </a:t>
            </a:r>
          </a:p>
          <a:p>
            <a:pPr>
              <a:defRPr/>
            </a:pPr>
            <a:endParaRPr lang="en-US" dirty="0"/>
          </a:p>
          <a:p>
            <a:pPr marL="0" indent="0">
              <a:buFontTx/>
              <a:buNone/>
              <a:defRPr/>
            </a:pPr>
            <a:r>
              <a:rPr lang="en-US" dirty="0" smtClean="0"/>
              <a:t>These board members and administrators must </a:t>
            </a:r>
            <a:r>
              <a:rPr lang="en-US" b="1" dirty="0" smtClean="0">
                <a:solidFill>
                  <a:srgbClr val="C00000"/>
                </a:solidFill>
              </a:rPr>
              <a:t>avoid conduct </a:t>
            </a:r>
            <a:r>
              <a:rPr lang="en-US" dirty="0" smtClean="0"/>
              <a:t>which is in </a:t>
            </a:r>
            <a:r>
              <a:rPr lang="en-US" b="1" dirty="0" smtClean="0">
                <a:solidFill>
                  <a:srgbClr val="C00000"/>
                </a:solidFill>
              </a:rPr>
              <a:t>violation</a:t>
            </a:r>
            <a:r>
              <a:rPr lang="en-US" dirty="0" smtClean="0">
                <a:solidFill>
                  <a:srgbClr val="C00000"/>
                </a:solidFill>
              </a:rPr>
              <a:t> </a:t>
            </a:r>
            <a:r>
              <a:rPr lang="en-US" b="1" dirty="0" smtClean="0">
                <a:solidFill>
                  <a:srgbClr val="C00000"/>
                </a:solidFill>
              </a:rPr>
              <a:t>of their public trust </a:t>
            </a:r>
            <a:r>
              <a:rPr lang="en-US" dirty="0" smtClean="0"/>
              <a:t>or which creates a </a:t>
            </a:r>
            <a:r>
              <a:rPr lang="en-US" b="1" dirty="0" smtClean="0">
                <a:solidFill>
                  <a:srgbClr val="C00000"/>
                </a:solidFill>
              </a:rPr>
              <a:t>justifiable impression </a:t>
            </a:r>
            <a:r>
              <a:rPr lang="en-US" dirty="0" smtClean="0"/>
              <a:t>among the public that such trust is being violated.</a:t>
            </a:r>
            <a:endParaRPr lang="en-US" dirty="0"/>
          </a:p>
        </p:txBody>
      </p:sp>
      <p:sp>
        <p:nvSpPr>
          <p:cNvPr id="4100" name="Footer Placeholder 3"/>
          <p:cNvSpPr>
            <a:spLocks noGrp="1"/>
          </p:cNvSpPr>
          <p:nvPr>
            <p:ph type="ftr" sz="quarter" idx="10"/>
          </p:nvPr>
        </p:nvSpPr>
        <p:spPr bwMode="ltGray">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rgbClr val="993333"/>
              </a:buClr>
              <a:buChar char="•"/>
              <a:defRPr sz="3200">
                <a:solidFill>
                  <a:srgbClr val="003366"/>
                </a:solidFill>
                <a:latin typeface="Arial" charset="0"/>
              </a:defRPr>
            </a:lvl1pPr>
            <a:lvl2pPr marL="742950" indent="-285750" algn="l" eaLnBrk="0" hangingPunct="0">
              <a:spcBef>
                <a:spcPct val="20000"/>
              </a:spcBef>
              <a:buClr>
                <a:srgbClr val="993333"/>
              </a:buClr>
              <a:buChar char="–"/>
              <a:defRPr sz="2800">
                <a:solidFill>
                  <a:srgbClr val="003366"/>
                </a:solidFill>
                <a:latin typeface="Arial" charset="0"/>
              </a:defRPr>
            </a:lvl2pPr>
            <a:lvl3pPr marL="1143000" indent="-228600" algn="l" eaLnBrk="0" hangingPunct="0">
              <a:spcBef>
                <a:spcPct val="20000"/>
              </a:spcBef>
              <a:buClr>
                <a:srgbClr val="993333"/>
              </a:buClr>
              <a:buChar char="•"/>
              <a:defRPr sz="2400">
                <a:solidFill>
                  <a:srgbClr val="003366"/>
                </a:solidFill>
                <a:latin typeface="Arial" charset="0"/>
              </a:defRPr>
            </a:lvl3pPr>
            <a:lvl4pPr marL="1600200" indent="-228600" algn="l" eaLnBrk="0" hangingPunct="0">
              <a:spcBef>
                <a:spcPct val="20000"/>
              </a:spcBef>
              <a:buClr>
                <a:srgbClr val="993333"/>
              </a:buClr>
              <a:buChar char="–"/>
              <a:defRPr sz="2000">
                <a:solidFill>
                  <a:srgbClr val="003366"/>
                </a:solidFill>
                <a:latin typeface="Arial" charset="0"/>
              </a:defRPr>
            </a:lvl4pPr>
            <a:lvl5pPr marL="2057400" indent="-228600" algn="l" eaLnBrk="0" hangingPunct="0">
              <a:spcBef>
                <a:spcPct val="20000"/>
              </a:spcBef>
              <a:buClr>
                <a:srgbClr val="993333"/>
              </a:buClr>
              <a:buChar char="»"/>
              <a:defRPr sz="2000">
                <a:solidFill>
                  <a:srgbClr val="003366"/>
                </a:solidFill>
                <a:latin typeface="Arial" charset="0"/>
              </a:defRPr>
            </a:lvl5pPr>
            <a:lvl6pPr marL="2514600" indent="-228600" eaLnBrk="0" fontAlgn="base" hangingPunct="0">
              <a:spcBef>
                <a:spcPct val="20000"/>
              </a:spcBef>
              <a:spcAft>
                <a:spcPct val="0"/>
              </a:spcAft>
              <a:buClr>
                <a:srgbClr val="993333"/>
              </a:buClr>
              <a:buChar char="»"/>
              <a:defRPr sz="2000">
                <a:solidFill>
                  <a:srgbClr val="003366"/>
                </a:solidFill>
                <a:latin typeface="Arial" charset="0"/>
              </a:defRPr>
            </a:lvl6pPr>
            <a:lvl7pPr marL="2971800" indent="-228600" eaLnBrk="0" fontAlgn="base" hangingPunct="0">
              <a:spcBef>
                <a:spcPct val="20000"/>
              </a:spcBef>
              <a:spcAft>
                <a:spcPct val="0"/>
              </a:spcAft>
              <a:buClr>
                <a:srgbClr val="993333"/>
              </a:buClr>
              <a:buChar char="»"/>
              <a:defRPr sz="2000">
                <a:solidFill>
                  <a:srgbClr val="003366"/>
                </a:solidFill>
                <a:latin typeface="Arial" charset="0"/>
              </a:defRPr>
            </a:lvl7pPr>
            <a:lvl8pPr marL="3429000" indent="-228600" eaLnBrk="0" fontAlgn="base" hangingPunct="0">
              <a:spcBef>
                <a:spcPct val="20000"/>
              </a:spcBef>
              <a:spcAft>
                <a:spcPct val="0"/>
              </a:spcAft>
              <a:buClr>
                <a:srgbClr val="993333"/>
              </a:buClr>
              <a:buChar char="»"/>
              <a:defRPr sz="2000">
                <a:solidFill>
                  <a:srgbClr val="003366"/>
                </a:solidFill>
                <a:latin typeface="Arial" charset="0"/>
              </a:defRPr>
            </a:lvl8pPr>
            <a:lvl9pPr marL="3886200" indent="-228600" eaLnBrk="0" fontAlgn="base" hangingPunct="0">
              <a:spcBef>
                <a:spcPct val="20000"/>
              </a:spcBef>
              <a:spcAft>
                <a:spcPct val="0"/>
              </a:spcAft>
              <a:buClr>
                <a:srgbClr val="993333"/>
              </a:buClr>
              <a:buChar char="»"/>
              <a:defRPr sz="2000">
                <a:solidFill>
                  <a:srgbClr val="003366"/>
                </a:solidFill>
                <a:latin typeface="Arial" charset="0"/>
              </a:defRPr>
            </a:lvl9pPr>
          </a:lstStyle>
          <a:p>
            <a:pPr eaLnBrk="1" hangingPunct="1">
              <a:spcBef>
                <a:spcPct val="0"/>
              </a:spcBef>
              <a:buClrTx/>
              <a:buFontTx/>
              <a:buNone/>
            </a:pPr>
            <a:r>
              <a:rPr lang="en-US" altLang="en-US" sz="1200" dirty="0" smtClean="0">
                <a:solidFill>
                  <a:schemeClr val="bg1"/>
                </a:solidFill>
              </a:rPr>
              <a:t>New Jersey School Boards Association – Serving Local Boards of Education Since 1914</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bwMode="ltGray">
          <a:xfrm>
            <a:off x="838200" y="0"/>
            <a:ext cx="8001000" cy="952500"/>
          </a:xfrm>
        </p:spPr>
        <p:txBody>
          <a:bodyPr/>
          <a:lstStyle/>
          <a:p>
            <a:r>
              <a:rPr lang="en-US" altLang="en-US" dirty="0" smtClean="0"/>
              <a:t>Code of Ethics </a:t>
            </a:r>
            <a:r>
              <a:rPr lang="en-US" altLang="en-US" i="1" dirty="0" smtClean="0"/>
              <a:t>N.J.S.A. </a:t>
            </a:r>
            <a:r>
              <a:rPr lang="en-US" altLang="en-US" dirty="0" smtClean="0"/>
              <a:t>18A:12-24.1</a:t>
            </a:r>
          </a:p>
        </p:txBody>
      </p:sp>
      <p:sp>
        <p:nvSpPr>
          <p:cNvPr id="14339" name="Rectangle 3"/>
          <p:cNvSpPr>
            <a:spLocks noGrp="1" noChangeArrowheads="1"/>
          </p:cNvSpPr>
          <p:nvPr>
            <p:ph type="body" idx="1"/>
          </p:nvPr>
        </p:nvSpPr>
        <p:spPr>
          <a:xfrm>
            <a:off x="228600" y="1066800"/>
            <a:ext cx="8458200" cy="5791200"/>
          </a:xfrm>
        </p:spPr>
        <p:txBody>
          <a:bodyPr/>
          <a:lstStyle/>
          <a:p>
            <a:pPr marL="609600" indent="-609600">
              <a:lnSpc>
                <a:spcPct val="90000"/>
              </a:lnSpc>
              <a:buFontTx/>
              <a:buNone/>
            </a:pPr>
            <a:r>
              <a:rPr lang="en-US" altLang="en-US" sz="2400" b="1" smtClean="0">
                <a:cs typeface="Times New Roman" pitchFamily="18" charset="0"/>
              </a:rPr>
              <a:t>	</a:t>
            </a:r>
            <a:r>
              <a:rPr lang="en-US" altLang="en-US" sz="2400" smtClean="0">
                <a:cs typeface="Times New Roman" pitchFamily="18" charset="0"/>
              </a:rPr>
              <a:t>a.  </a:t>
            </a:r>
            <a:r>
              <a:rPr lang="en-US" altLang="en-US" sz="2800" smtClean="0">
                <a:cs typeface="Times New Roman" pitchFamily="18" charset="0"/>
              </a:rPr>
              <a:t>I will uphold and enforce all laws, rules and regulations of the State Board of Education, and court orders pertaining to schools.  Desired changes shall be brought about only through legal and ethical procedures.</a:t>
            </a:r>
          </a:p>
          <a:p>
            <a:pPr marL="609600" indent="-609600">
              <a:lnSpc>
                <a:spcPct val="90000"/>
              </a:lnSpc>
              <a:buFontTx/>
              <a:buNone/>
            </a:pPr>
            <a:endParaRPr lang="en-US" altLang="en-US" sz="1600" smtClean="0">
              <a:cs typeface="Times New Roman" pitchFamily="18" charset="0"/>
            </a:endParaRPr>
          </a:p>
          <a:p>
            <a:pPr marL="609600" indent="-609600">
              <a:lnSpc>
                <a:spcPct val="90000"/>
              </a:lnSpc>
              <a:buFontTx/>
              <a:buNone/>
            </a:pPr>
            <a:r>
              <a:rPr lang="en-US" altLang="en-US" sz="2400" b="1" i="1" smtClean="0">
                <a:solidFill>
                  <a:srgbClr val="CC0000"/>
                </a:solidFill>
              </a:rPr>
              <a:t>	Uphold and enforce all laws, state board rules and regulations, court orders and local board policy when making decisions.</a:t>
            </a:r>
          </a:p>
          <a:p>
            <a:pPr marL="609600" indent="-609600">
              <a:lnSpc>
                <a:spcPct val="90000"/>
              </a:lnSpc>
              <a:buFontTx/>
              <a:buNone/>
            </a:pPr>
            <a:r>
              <a:rPr lang="en-US" altLang="en-US" sz="1600" b="1" i="1" smtClean="0">
                <a:solidFill>
                  <a:srgbClr val="CC0000"/>
                </a:solidFill>
              </a:rPr>
              <a:t> </a:t>
            </a:r>
          </a:p>
          <a:p>
            <a:pPr marL="609600" indent="-609600">
              <a:lnSpc>
                <a:spcPct val="90000"/>
              </a:lnSpc>
              <a:buFontTx/>
              <a:buNone/>
            </a:pPr>
            <a:r>
              <a:rPr lang="en-US" altLang="en-US" sz="1600" b="1" i="1" smtClean="0">
                <a:solidFill>
                  <a:srgbClr val="CC0000"/>
                </a:solidFill>
              </a:rPr>
              <a:t>	</a:t>
            </a:r>
            <a:r>
              <a:rPr lang="en-US" altLang="en-US" sz="2400" b="1" i="1" smtClean="0">
                <a:solidFill>
                  <a:srgbClr val="CC0000"/>
                </a:solidFill>
              </a:rPr>
              <a:t>DON’T bend the rules, ask others to bend the rules, or think that you can accomplish anything as an individual that compromises the legal guidelines established by the board.</a:t>
            </a:r>
          </a:p>
        </p:txBody>
      </p:sp>
      <p:sp>
        <p:nvSpPr>
          <p:cNvPr id="5" name="Footer Placeholder 4"/>
          <p:cNvSpPr>
            <a:spLocks noGrp="1"/>
          </p:cNvSpPr>
          <p:nvPr>
            <p:ph type="ftr" sz="quarter" idx="10"/>
          </p:nvPr>
        </p:nvSpPr>
        <p:spPr bwMode="ltGray"/>
        <p:txBody>
          <a:bodyPr/>
          <a:lstStyle/>
          <a:p>
            <a:pPr>
              <a:defRPr/>
            </a:pPr>
            <a:r>
              <a:rPr lang="en-US" smtClean="0"/>
              <a:t>New Jersey School Boards Association – Serving Local Boards of Education Since 1914</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 calcmode="lin" valueType="num">
                                      <p:cBhvr additive="base">
                                        <p:cTn id="7" dur="500" fill="hold"/>
                                        <p:tgtEl>
                                          <p:spTgt spid="143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3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339">
                                            <p:txEl>
                                              <p:pRg st="2" end="2"/>
                                            </p:txEl>
                                          </p:spTgt>
                                        </p:tgtEl>
                                        <p:attrNameLst>
                                          <p:attrName>style.visibility</p:attrName>
                                        </p:attrNameLst>
                                      </p:cBhvr>
                                      <p:to>
                                        <p:strVal val="visible"/>
                                      </p:to>
                                    </p:set>
                                    <p:anim calcmode="lin" valueType="num">
                                      <p:cBhvr additive="base">
                                        <p:cTn id="13" dur="500" fill="hold"/>
                                        <p:tgtEl>
                                          <p:spTgt spid="1433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33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339">
                                            <p:txEl>
                                              <p:pRg st="4" end="4"/>
                                            </p:txEl>
                                          </p:spTgt>
                                        </p:tgtEl>
                                        <p:attrNameLst>
                                          <p:attrName>style.visibility</p:attrName>
                                        </p:attrNameLst>
                                      </p:cBhvr>
                                      <p:to>
                                        <p:strVal val="visible"/>
                                      </p:to>
                                    </p:set>
                                    <p:anim calcmode="lin" valueType="num">
                                      <p:cBhvr additive="base">
                                        <p:cTn id="19" dur="500" fill="hold"/>
                                        <p:tgtEl>
                                          <p:spTgt spid="14339">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33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bwMode="ltGray"/>
        <p:txBody>
          <a:bodyPr/>
          <a:lstStyle/>
          <a:p>
            <a:r>
              <a:rPr lang="en-US" altLang="en-US" sz="4400" smtClean="0"/>
              <a:t>Code of Ethics (continued)</a:t>
            </a:r>
          </a:p>
        </p:txBody>
      </p:sp>
      <p:sp>
        <p:nvSpPr>
          <p:cNvPr id="15363" name="Rectangle 3"/>
          <p:cNvSpPr>
            <a:spLocks noGrp="1" noChangeArrowheads="1"/>
          </p:cNvSpPr>
          <p:nvPr>
            <p:ph type="body" idx="1"/>
          </p:nvPr>
        </p:nvSpPr>
        <p:spPr>
          <a:xfrm>
            <a:off x="457200" y="914400"/>
            <a:ext cx="8229600" cy="5486400"/>
          </a:xfrm>
        </p:spPr>
        <p:txBody>
          <a:bodyPr/>
          <a:lstStyle/>
          <a:p>
            <a:pPr>
              <a:buFontTx/>
              <a:buNone/>
            </a:pPr>
            <a:r>
              <a:rPr lang="en-US" altLang="en-US" smtClean="0">
                <a:cs typeface="Times New Roman" pitchFamily="18" charset="0"/>
              </a:rPr>
              <a:t>	</a:t>
            </a:r>
            <a:r>
              <a:rPr lang="en-US" altLang="en-US" sz="2800" smtClean="0">
                <a:cs typeface="Times New Roman" pitchFamily="18" charset="0"/>
              </a:rPr>
              <a:t>b.	I will make decisions in terms of the educational welfare of children and will seek to develop and maintain public schools that meet the individual needs of all children regardless of their ability, race, creed, sex, or social standing.</a:t>
            </a:r>
          </a:p>
          <a:p>
            <a:pPr>
              <a:buFontTx/>
              <a:buNone/>
            </a:pPr>
            <a:r>
              <a:rPr lang="en-US" altLang="en-US" sz="1600" smtClean="0">
                <a:cs typeface="Times New Roman" pitchFamily="18" charset="0"/>
              </a:rPr>
              <a:t/>
            </a:r>
            <a:br>
              <a:rPr lang="en-US" altLang="en-US" sz="1600" smtClean="0">
                <a:cs typeface="Times New Roman" pitchFamily="18" charset="0"/>
              </a:rPr>
            </a:br>
            <a:r>
              <a:rPr lang="en-US" altLang="en-US" sz="2800" b="1" i="1" smtClean="0">
                <a:solidFill>
                  <a:srgbClr val="CC0000"/>
                </a:solidFill>
                <a:cs typeface="Times New Roman" pitchFamily="18" charset="0"/>
              </a:rPr>
              <a:t>M</a:t>
            </a:r>
            <a:r>
              <a:rPr lang="en-US" altLang="en-US" sz="2800" b="1" i="1" smtClean="0">
                <a:solidFill>
                  <a:srgbClr val="CC0000"/>
                </a:solidFill>
              </a:rPr>
              <a:t>ake decisions in terms of the educational welfare of all children regardless of their ability, race, creed, sex, or social standing.</a:t>
            </a:r>
          </a:p>
          <a:p>
            <a:pPr>
              <a:buFontTx/>
              <a:buNone/>
            </a:pPr>
            <a:endParaRPr lang="en-US" altLang="en-US" sz="1600" b="1" i="1" smtClean="0">
              <a:solidFill>
                <a:srgbClr val="CC0000"/>
              </a:solidFill>
            </a:endParaRPr>
          </a:p>
          <a:p>
            <a:pPr>
              <a:buFontTx/>
              <a:buNone/>
            </a:pPr>
            <a:r>
              <a:rPr lang="en-US" altLang="en-US" sz="2800" b="1" i="1" smtClean="0">
                <a:solidFill>
                  <a:srgbClr val="CC0000"/>
                </a:solidFill>
              </a:rPr>
              <a:t>	DON’T base your decisions on special interest agendas or on what is best for your own child.</a:t>
            </a:r>
          </a:p>
        </p:txBody>
      </p:sp>
      <p:sp>
        <p:nvSpPr>
          <p:cNvPr id="3" name="Footer Placeholder 2"/>
          <p:cNvSpPr>
            <a:spLocks noGrp="1"/>
          </p:cNvSpPr>
          <p:nvPr>
            <p:ph type="ftr" sz="quarter" idx="10"/>
          </p:nvPr>
        </p:nvSpPr>
        <p:spPr bwMode="ltGray"/>
        <p:txBody>
          <a:bodyPr/>
          <a:lstStyle/>
          <a:p>
            <a:pPr>
              <a:defRPr/>
            </a:pPr>
            <a:r>
              <a:rPr lang="en-US" dirty="0" smtClean="0"/>
              <a:t>New Jersey School Boards Association – Serving Local Boards of Education Since 1914</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 calcmode="lin" valueType="num">
                                      <p:cBhvr additive="base">
                                        <p:cTn id="7" dur="500" fill="hold"/>
                                        <p:tgtEl>
                                          <p:spTgt spid="1536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36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363">
                                            <p:txEl>
                                              <p:pRg st="1" end="1"/>
                                            </p:txEl>
                                          </p:spTgt>
                                        </p:tgtEl>
                                        <p:attrNameLst>
                                          <p:attrName>style.visibility</p:attrName>
                                        </p:attrNameLst>
                                      </p:cBhvr>
                                      <p:to>
                                        <p:strVal val="visible"/>
                                      </p:to>
                                    </p:set>
                                    <p:anim calcmode="lin" valueType="num">
                                      <p:cBhvr additive="base">
                                        <p:cTn id="13" dur="500" fill="hold"/>
                                        <p:tgtEl>
                                          <p:spTgt spid="1536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36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363">
                                            <p:txEl>
                                              <p:pRg st="3" end="3"/>
                                            </p:txEl>
                                          </p:spTgt>
                                        </p:tgtEl>
                                        <p:attrNameLst>
                                          <p:attrName>style.visibility</p:attrName>
                                        </p:attrNameLst>
                                      </p:cBhvr>
                                      <p:to>
                                        <p:strVal val="visible"/>
                                      </p:to>
                                    </p:set>
                                    <p:anim calcmode="lin" valueType="num">
                                      <p:cBhvr additive="base">
                                        <p:cTn id="19" dur="500" fill="hold"/>
                                        <p:tgtEl>
                                          <p:spTgt spid="1536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536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bwMode="ltGray"/>
        <p:txBody>
          <a:bodyPr/>
          <a:lstStyle/>
          <a:p>
            <a:pPr algn="ctr"/>
            <a:r>
              <a:rPr lang="en-US" altLang="en-US" sz="4400" dirty="0" smtClean="0"/>
              <a:t>Hypothetically…</a:t>
            </a:r>
          </a:p>
        </p:txBody>
      </p:sp>
      <p:sp>
        <p:nvSpPr>
          <p:cNvPr id="17411" name="Rectangle 3"/>
          <p:cNvSpPr>
            <a:spLocks noGrp="1" noChangeArrowheads="1"/>
          </p:cNvSpPr>
          <p:nvPr>
            <p:ph type="body" idx="1"/>
          </p:nvPr>
        </p:nvSpPr>
        <p:spPr/>
        <p:txBody>
          <a:bodyPr/>
          <a:lstStyle/>
          <a:p>
            <a:r>
              <a:rPr lang="en-US" altLang="en-US" sz="3600" smtClean="0"/>
              <a:t>The personnel committee, in response to complaints from parents, sending the elementary school principal a negative evaluation of a 3</a:t>
            </a:r>
            <a:r>
              <a:rPr lang="en-US" altLang="en-US" sz="3600" baseline="30000" smtClean="0"/>
              <a:t>rd</a:t>
            </a:r>
            <a:r>
              <a:rPr lang="en-US" altLang="en-US" sz="3600" smtClean="0"/>
              <a:t> grade teacher, along with a note saying that they have grave concerns about renewing her.</a:t>
            </a:r>
          </a:p>
        </p:txBody>
      </p:sp>
      <p:sp>
        <p:nvSpPr>
          <p:cNvPr id="3" name="Footer Placeholder 2"/>
          <p:cNvSpPr>
            <a:spLocks noGrp="1"/>
          </p:cNvSpPr>
          <p:nvPr>
            <p:ph type="ftr" sz="quarter" idx="10"/>
          </p:nvPr>
        </p:nvSpPr>
        <p:spPr bwMode="ltGray"/>
        <p:txBody>
          <a:bodyPr/>
          <a:lstStyle/>
          <a:p>
            <a:pPr>
              <a:defRPr/>
            </a:pPr>
            <a:r>
              <a:rPr lang="en-US" dirty="0" smtClean="0"/>
              <a:t>New Jersey School Boards Association – Serving Local Boards of Education Since 1914</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 calcmode="lin" valueType="num">
                                      <p:cBhvr additive="base">
                                        <p:cTn id="7" dur="500" fill="hold"/>
                                        <p:tgtEl>
                                          <p:spTgt spid="174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41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bwMode="ltGray"/>
        <p:txBody>
          <a:bodyPr/>
          <a:lstStyle/>
          <a:p>
            <a:r>
              <a:rPr lang="en-US" altLang="en-US" sz="4400" smtClean="0"/>
              <a:t>Code of Ethics (continued)</a:t>
            </a:r>
          </a:p>
        </p:txBody>
      </p:sp>
      <p:sp>
        <p:nvSpPr>
          <p:cNvPr id="17411" name="Rectangle 3"/>
          <p:cNvSpPr>
            <a:spLocks noGrp="1" noChangeArrowheads="1"/>
          </p:cNvSpPr>
          <p:nvPr>
            <p:ph type="body" idx="1"/>
          </p:nvPr>
        </p:nvSpPr>
        <p:spPr>
          <a:xfrm>
            <a:off x="457200" y="1066800"/>
            <a:ext cx="8229600" cy="5059363"/>
          </a:xfrm>
        </p:spPr>
        <p:txBody>
          <a:bodyPr/>
          <a:lstStyle/>
          <a:p>
            <a:pPr>
              <a:lnSpc>
                <a:spcPct val="90000"/>
              </a:lnSpc>
              <a:buFontTx/>
              <a:buNone/>
            </a:pPr>
            <a:r>
              <a:rPr lang="en-US" altLang="en-US" b="1" smtClean="0">
                <a:cs typeface="Times New Roman" pitchFamily="18" charset="0"/>
              </a:rPr>
              <a:t>	</a:t>
            </a:r>
            <a:r>
              <a:rPr lang="en-US" altLang="en-US" smtClean="0">
                <a:cs typeface="Times New Roman" pitchFamily="18" charset="0"/>
              </a:rPr>
              <a:t>c.</a:t>
            </a:r>
            <a:r>
              <a:rPr lang="en-US" altLang="en-US" sz="3600" smtClean="0">
                <a:cs typeface="Times New Roman" pitchFamily="18" charset="0"/>
              </a:rPr>
              <a:t> 	I will confine my board action to policy making, planning, and appraisal, and I will help to frame policies and plans only after the board has consulted those who will be affected by them.</a:t>
            </a:r>
          </a:p>
          <a:p>
            <a:pPr>
              <a:lnSpc>
                <a:spcPct val="90000"/>
              </a:lnSpc>
              <a:buFontTx/>
              <a:buNone/>
            </a:pPr>
            <a:endParaRPr lang="en-US" altLang="en-US" sz="1600" smtClean="0">
              <a:cs typeface="Times New Roman" pitchFamily="18" charset="0"/>
            </a:endParaRPr>
          </a:p>
          <a:p>
            <a:pPr>
              <a:lnSpc>
                <a:spcPct val="90000"/>
              </a:lnSpc>
              <a:buFontTx/>
              <a:buNone/>
            </a:pPr>
            <a:r>
              <a:rPr lang="en-US" altLang="en-US" b="1" i="1" smtClean="0">
                <a:solidFill>
                  <a:srgbClr val="CC0000"/>
                </a:solidFill>
              </a:rPr>
              <a:t>	</a:t>
            </a:r>
            <a:r>
              <a:rPr lang="en-US" altLang="en-US" sz="2800" b="1" i="1" smtClean="0">
                <a:solidFill>
                  <a:srgbClr val="CC0000"/>
                </a:solidFill>
              </a:rPr>
              <a:t>DON’T become involved in the administration, organization or implementation of the policy and the goals.  That’s the role of the professional educators.</a:t>
            </a:r>
            <a:r>
              <a:rPr lang="en-US" altLang="en-US" smtClean="0"/>
              <a:t> </a:t>
            </a:r>
          </a:p>
        </p:txBody>
      </p:sp>
      <p:sp>
        <p:nvSpPr>
          <p:cNvPr id="3" name="Footer Placeholder 2"/>
          <p:cNvSpPr>
            <a:spLocks noGrp="1"/>
          </p:cNvSpPr>
          <p:nvPr>
            <p:ph type="ftr" sz="quarter" idx="10"/>
          </p:nvPr>
        </p:nvSpPr>
        <p:spPr bwMode="ltGray"/>
        <p:txBody>
          <a:bodyPr/>
          <a:lstStyle/>
          <a:p>
            <a:pPr>
              <a:defRPr/>
            </a:pPr>
            <a:r>
              <a:rPr lang="en-US" dirty="0" smtClean="0"/>
              <a:t>New Jersey School Boards Association – Serving Local Boards of Education Since 1914</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 calcmode="lin" valueType="num">
                                      <p:cBhvr additive="base">
                                        <p:cTn id="7" dur="500" fill="hold"/>
                                        <p:tgtEl>
                                          <p:spTgt spid="174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4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411">
                                            <p:txEl>
                                              <p:pRg st="2" end="2"/>
                                            </p:txEl>
                                          </p:spTgt>
                                        </p:tgtEl>
                                        <p:attrNameLst>
                                          <p:attrName>style.visibility</p:attrName>
                                        </p:attrNameLst>
                                      </p:cBhvr>
                                      <p:to>
                                        <p:strVal val="visible"/>
                                      </p:to>
                                    </p:set>
                                    <p:anim calcmode="lin" valueType="num">
                                      <p:cBhvr additive="base">
                                        <p:cTn id="13" dur="500" fill="hold"/>
                                        <p:tgtEl>
                                          <p:spTgt spid="1741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41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bwMode="ltGray"/>
        <p:txBody>
          <a:bodyPr/>
          <a:lstStyle/>
          <a:p>
            <a:r>
              <a:rPr lang="en-US" altLang="en-US" dirty="0" smtClean="0"/>
              <a:t>Consider….</a:t>
            </a:r>
          </a:p>
        </p:txBody>
      </p:sp>
      <p:sp>
        <p:nvSpPr>
          <p:cNvPr id="19459" name="Content Placeholder 2"/>
          <p:cNvSpPr>
            <a:spLocks noGrp="1"/>
          </p:cNvSpPr>
          <p:nvPr>
            <p:ph idx="1"/>
          </p:nvPr>
        </p:nvSpPr>
        <p:spPr>
          <a:xfrm>
            <a:off x="457200" y="1066800"/>
            <a:ext cx="8229600" cy="5257800"/>
          </a:xfrm>
        </p:spPr>
        <p:txBody>
          <a:bodyPr/>
          <a:lstStyle/>
          <a:p>
            <a:pPr>
              <a:defRPr/>
            </a:pPr>
            <a:r>
              <a:rPr lang="en-US" altLang="en-US" dirty="0" smtClean="0"/>
              <a:t>A board member requests additional information that pertains to an upcoming agenda item….</a:t>
            </a:r>
          </a:p>
          <a:p>
            <a:pPr marL="0" indent="0">
              <a:buFontTx/>
              <a:buNone/>
              <a:defRPr/>
            </a:pPr>
            <a:endParaRPr lang="en-US" altLang="en-US" sz="1600" dirty="0" smtClean="0"/>
          </a:p>
          <a:p>
            <a:pPr>
              <a:defRPr/>
            </a:pPr>
            <a:r>
              <a:rPr lang="en-US" altLang="en-US" dirty="0" smtClean="0"/>
              <a:t>A board member requests to see the personnel file of a teacher that parents are complaining about…</a:t>
            </a:r>
          </a:p>
          <a:p>
            <a:pPr>
              <a:defRPr/>
            </a:pPr>
            <a:endParaRPr lang="en-US" altLang="en-US" sz="1600" dirty="0" smtClean="0"/>
          </a:p>
          <a:p>
            <a:pPr>
              <a:defRPr/>
            </a:pPr>
            <a:r>
              <a:rPr lang="en-US" altLang="en-US" dirty="0" smtClean="0"/>
              <a:t>A board member asks the Superintendent to research alternative math programs including one used in a “neighbor”  district</a:t>
            </a:r>
          </a:p>
        </p:txBody>
      </p:sp>
      <p:sp>
        <p:nvSpPr>
          <p:cNvPr id="24580" name="Footer Placeholder 3"/>
          <p:cNvSpPr>
            <a:spLocks noGrp="1"/>
          </p:cNvSpPr>
          <p:nvPr>
            <p:ph type="ftr" sz="quarter" idx="10"/>
          </p:nvPr>
        </p:nvSpPr>
        <p:spPr bwMode="ltGray">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rgbClr val="993333"/>
              </a:buClr>
              <a:buChar char="•"/>
              <a:defRPr sz="3200">
                <a:solidFill>
                  <a:srgbClr val="003366"/>
                </a:solidFill>
                <a:latin typeface="Arial" charset="0"/>
              </a:defRPr>
            </a:lvl1pPr>
            <a:lvl2pPr marL="742950" indent="-285750" algn="l" eaLnBrk="0" hangingPunct="0">
              <a:spcBef>
                <a:spcPct val="20000"/>
              </a:spcBef>
              <a:buClr>
                <a:srgbClr val="993333"/>
              </a:buClr>
              <a:buChar char="–"/>
              <a:defRPr sz="2800">
                <a:solidFill>
                  <a:srgbClr val="003366"/>
                </a:solidFill>
                <a:latin typeface="Arial" charset="0"/>
              </a:defRPr>
            </a:lvl2pPr>
            <a:lvl3pPr marL="1143000" indent="-228600" algn="l" eaLnBrk="0" hangingPunct="0">
              <a:spcBef>
                <a:spcPct val="20000"/>
              </a:spcBef>
              <a:buClr>
                <a:srgbClr val="993333"/>
              </a:buClr>
              <a:buChar char="•"/>
              <a:defRPr sz="2400">
                <a:solidFill>
                  <a:srgbClr val="003366"/>
                </a:solidFill>
                <a:latin typeface="Arial" charset="0"/>
              </a:defRPr>
            </a:lvl3pPr>
            <a:lvl4pPr marL="1600200" indent="-228600" algn="l" eaLnBrk="0" hangingPunct="0">
              <a:spcBef>
                <a:spcPct val="20000"/>
              </a:spcBef>
              <a:buClr>
                <a:srgbClr val="993333"/>
              </a:buClr>
              <a:buChar char="–"/>
              <a:defRPr sz="2000">
                <a:solidFill>
                  <a:srgbClr val="003366"/>
                </a:solidFill>
                <a:latin typeface="Arial" charset="0"/>
              </a:defRPr>
            </a:lvl4pPr>
            <a:lvl5pPr marL="2057400" indent="-228600" algn="l" eaLnBrk="0" hangingPunct="0">
              <a:spcBef>
                <a:spcPct val="20000"/>
              </a:spcBef>
              <a:buClr>
                <a:srgbClr val="993333"/>
              </a:buClr>
              <a:buChar char="»"/>
              <a:defRPr sz="2000">
                <a:solidFill>
                  <a:srgbClr val="003366"/>
                </a:solidFill>
                <a:latin typeface="Arial" charset="0"/>
              </a:defRPr>
            </a:lvl5pPr>
            <a:lvl6pPr marL="2514600" indent="-228600" eaLnBrk="0" fontAlgn="base" hangingPunct="0">
              <a:spcBef>
                <a:spcPct val="20000"/>
              </a:spcBef>
              <a:spcAft>
                <a:spcPct val="0"/>
              </a:spcAft>
              <a:buClr>
                <a:srgbClr val="993333"/>
              </a:buClr>
              <a:buChar char="»"/>
              <a:defRPr sz="2000">
                <a:solidFill>
                  <a:srgbClr val="003366"/>
                </a:solidFill>
                <a:latin typeface="Arial" charset="0"/>
              </a:defRPr>
            </a:lvl6pPr>
            <a:lvl7pPr marL="2971800" indent="-228600" eaLnBrk="0" fontAlgn="base" hangingPunct="0">
              <a:spcBef>
                <a:spcPct val="20000"/>
              </a:spcBef>
              <a:spcAft>
                <a:spcPct val="0"/>
              </a:spcAft>
              <a:buClr>
                <a:srgbClr val="993333"/>
              </a:buClr>
              <a:buChar char="»"/>
              <a:defRPr sz="2000">
                <a:solidFill>
                  <a:srgbClr val="003366"/>
                </a:solidFill>
                <a:latin typeface="Arial" charset="0"/>
              </a:defRPr>
            </a:lvl7pPr>
            <a:lvl8pPr marL="3429000" indent="-228600" eaLnBrk="0" fontAlgn="base" hangingPunct="0">
              <a:spcBef>
                <a:spcPct val="20000"/>
              </a:spcBef>
              <a:spcAft>
                <a:spcPct val="0"/>
              </a:spcAft>
              <a:buClr>
                <a:srgbClr val="993333"/>
              </a:buClr>
              <a:buChar char="»"/>
              <a:defRPr sz="2000">
                <a:solidFill>
                  <a:srgbClr val="003366"/>
                </a:solidFill>
                <a:latin typeface="Arial" charset="0"/>
              </a:defRPr>
            </a:lvl8pPr>
            <a:lvl9pPr marL="3886200" indent="-228600" eaLnBrk="0" fontAlgn="base" hangingPunct="0">
              <a:spcBef>
                <a:spcPct val="20000"/>
              </a:spcBef>
              <a:spcAft>
                <a:spcPct val="0"/>
              </a:spcAft>
              <a:buClr>
                <a:srgbClr val="993333"/>
              </a:buClr>
              <a:buChar char="»"/>
              <a:defRPr sz="2000">
                <a:solidFill>
                  <a:srgbClr val="003366"/>
                </a:solidFill>
                <a:latin typeface="Arial" charset="0"/>
              </a:defRPr>
            </a:lvl9pPr>
          </a:lstStyle>
          <a:p>
            <a:pPr eaLnBrk="1" hangingPunct="1">
              <a:spcBef>
                <a:spcPct val="0"/>
              </a:spcBef>
              <a:buClrTx/>
              <a:buFontTx/>
              <a:buNone/>
            </a:pPr>
            <a:r>
              <a:rPr lang="en-US" altLang="en-US" sz="1200" dirty="0" smtClean="0">
                <a:solidFill>
                  <a:schemeClr val="bg1"/>
                </a:solidFill>
              </a:rPr>
              <a:t>New Jersey School Boards Association – Serving Local Boards of Education Since 1914</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 calcmode="lin" valueType="num">
                                      <p:cBhvr additive="base">
                                        <p:cTn id="7" dur="500" fill="hold"/>
                                        <p:tgtEl>
                                          <p:spTgt spid="1945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45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9459">
                                            <p:txEl>
                                              <p:pRg st="2" end="2"/>
                                            </p:txEl>
                                          </p:spTgt>
                                        </p:tgtEl>
                                        <p:attrNameLst>
                                          <p:attrName>style.visibility</p:attrName>
                                        </p:attrNameLst>
                                      </p:cBhvr>
                                      <p:to>
                                        <p:strVal val="visible"/>
                                      </p:to>
                                    </p:set>
                                    <p:anim calcmode="lin" valueType="num">
                                      <p:cBhvr additive="base">
                                        <p:cTn id="13" dur="500" fill="hold"/>
                                        <p:tgtEl>
                                          <p:spTgt spid="1945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945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9459">
                                            <p:txEl>
                                              <p:pRg st="4" end="4"/>
                                            </p:txEl>
                                          </p:spTgt>
                                        </p:tgtEl>
                                        <p:attrNameLst>
                                          <p:attrName>style.visibility</p:attrName>
                                        </p:attrNameLst>
                                      </p:cBhvr>
                                      <p:to>
                                        <p:strVal val="visible"/>
                                      </p:to>
                                    </p:set>
                                    <p:anim calcmode="lin" valueType="num">
                                      <p:cBhvr additive="base">
                                        <p:cTn id="19" dur="500" fill="hold"/>
                                        <p:tgtEl>
                                          <p:spTgt spid="19459">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945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bwMode="ltGray"/>
        <p:txBody>
          <a:bodyPr/>
          <a:lstStyle/>
          <a:p>
            <a:r>
              <a:rPr lang="en-US" altLang="en-US" sz="4400" dirty="0" smtClean="0"/>
              <a:t>Code of Ethics (continued)</a:t>
            </a:r>
          </a:p>
        </p:txBody>
      </p:sp>
      <p:sp>
        <p:nvSpPr>
          <p:cNvPr id="18435" name="Rectangle 3"/>
          <p:cNvSpPr>
            <a:spLocks noGrp="1" noChangeArrowheads="1"/>
          </p:cNvSpPr>
          <p:nvPr>
            <p:ph type="body" idx="1"/>
          </p:nvPr>
        </p:nvSpPr>
        <p:spPr>
          <a:xfrm>
            <a:off x="457200" y="1219200"/>
            <a:ext cx="8229600" cy="4906963"/>
          </a:xfrm>
        </p:spPr>
        <p:txBody>
          <a:bodyPr/>
          <a:lstStyle/>
          <a:p>
            <a:pPr marL="609600" indent="-609600">
              <a:buFontTx/>
              <a:buNone/>
            </a:pPr>
            <a:r>
              <a:rPr lang="en-US" altLang="en-US" sz="2800" b="1" smtClean="0">
                <a:cs typeface="Times New Roman" pitchFamily="18" charset="0"/>
              </a:rPr>
              <a:t>	</a:t>
            </a:r>
            <a:r>
              <a:rPr lang="en-US" altLang="en-US" smtClean="0">
                <a:cs typeface="Times New Roman" pitchFamily="18" charset="0"/>
              </a:rPr>
              <a:t>d. I will carry out my responsibility, not to administer the schools, but, together 	with my fellow board members, to see that they are well run.</a:t>
            </a:r>
            <a:br>
              <a:rPr lang="en-US" altLang="en-US" smtClean="0">
                <a:cs typeface="Times New Roman" pitchFamily="18" charset="0"/>
              </a:rPr>
            </a:br>
            <a:endParaRPr lang="en-US" altLang="en-US" smtClean="0">
              <a:cs typeface="Times New Roman" pitchFamily="18" charset="0"/>
            </a:endParaRPr>
          </a:p>
          <a:p>
            <a:pPr marL="609600" indent="-609600">
              <a:buFontTx/>
              <a:buNone/>
            </a:pPr>
            <a:r>
              <a:rPr lang="en-US" altLang="en-US" sz="2800" b="1" i="1" smtClean="0"/>
              <a:t>	</a:t>
            </a:r>
            <a:r>
              <a:rPr lang="en-US" altLang="en-US" sz="2800" b="1" i="1" smtClean="0">
                <a:solidFill>
                  <a:srgbClr val="CC0000"/>
                </a:solidFill>
              </a:rPr>
              <a:t>Your responsibility is to work as a board to see that the schools are well run.</a:t>
            </a:r>
          </a:p>
          <a:p>
            <a:pPr marL="609600" indent="-609600">
              <a:buFontTx/>
              <a:buNone/>
            </a:pPr>
            <a:endParaRPr lang="en-US" altLang="en-US" sz="1600" b="1" i="1" smtClean="0">
              <a:solidFill>
                <a:srgbClr val="CC0000"/>
              </a:solidFill>
            </a:endParaRPr>
          </a:p>
          <a:p>
            <a:pPr marL="609600" indent="-609600">
              <a:buFontTx/>
              <a:buNone/>
            </a:pPr>
            <a:r>
              <a:rPr lang="en-US" altLang="en-US" sz="2800" b="1" i="1" smtClean="0">
                <a:solidFill>
                  <a:srgbClr val="CC0000"/>
                </a:solidFill>
              </a:rPr>
              <a:t>	DON’T think that your role is to be involved in the day-to-day running of the schools – that is the administrators’ job.</a:t>
            </a:r>
          </a:p>
        </p:txBody>
      </p:sp>
      <p:sp>
        <p:nvSpPr>
          <p:cNvPr id="3" name="Footer Placeholder 2"/>
          <p:cNvSpPr>
            <a:spLocks noGrp="1"/>
          </p:cNvSpPr>
          <p:nvPr>
            <p:ph type="ftr" sz="quarter" idx="10"/>
          </p:nvPr>
        </p:nvSpPr>
        <p:spPr bwMode="ltGray">
          <a:xfrm>
            <a:off x="381000" y="6477000"/>
            <a:ext cx="8382000" cy="381001"/>
          </a:xfrm>
        </p:spPr>
        <p:txBody>
          <a:bodyPr/>
          <a:lstStyle/>
          <a:p>
            <a:pPr>
              <a:defRPr/>
            </a:pPr>
            <a:r>
              <a:rPr lang="en-US" dirty="0" smtClean="0"/>
              <a:t>New Jersey School Boards Association – Serving Local Boards of Education Since 1914</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additive="base">
                                        <p:cTn id="7" dur="5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4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435">
                                            <p:txEl>
                                              <p:pRg st="1" end="1"/>
                                            </p:txEl>
                                          </p:spTgt>
                                        </p:tgtEl>
                                        <p:attrNameLst>
                                          <p:attrName>style.visibility</p:attrName>
                                        </p:attrNameLst>
                                      </p:cBhvr>
                                      <p:to>
                                        <p:strVal val="visible"/>
                                      </p:to>
                                    </p:set>
                                    <p:anim calcmode="lin" valueType="num">
                                      <p:cBhvr additive="base">
                                        <p:cTn id="13" dur="500" fill="hold"/>
                                        <p:tgtEl>
                                          <p:spTgt spid="1843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43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8435">
                                            <p:txEl>
                                              <p:pRg st="3" end="3"/>
                                            </p:txEl>
                                          </p:spTgt>
                                        </p:tgtEl>
                                        <p:attrNameLst>
                                          <p:attrName>style.visibility</p:attrName>
                                        </p:attrNameLst>
                                      </p:cBhvr>
                                      <p:to>
                                        <p:strVal val="visible"/>
                                      </p:to>
                                    </p:set>
                                    <p:anim calcmode="lin" valueType="num">
                                      <p:cBhvr additive="base">
                                        <p:cTn id="19" dur="500" fill="hold"/>
                                        <p:tgtEl>
                                          <p:spTgt spid="1843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43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bwMode="ltGray"/>
        <p:txBody>
          <a:bodyPr/>
          <a:lstStyle/>
          <a:p>
            <a:r>
              <a:rPr lang="en-US" altLang="en-US" sz="4400" dirty="0" smtClean="0"/>
              <a:t>Hypothetically…</a:t>
            </a:r>
          </a:p>
        </p:txBody>
      </p:sp>
      <p:sp>
        <p:nvSpPr>
          <p:cNvPr id="19459" name="Rectangle 3"/>
          <p:cNvSpPr>
            <a:spLocks noGrp="1" noChangeArrowheads="1"/>
          </p:cNvSpPr>
          <p:nvPr>
            <p:ph type="body" idx="1"/>
          </p:nvPr>
        </p:nvSpPr>
        <p:spPr>
          <a:xfrm>
            <a:off x="457200" y="1143000"/>
            <a:ext cx="8229600" cy="5181600"/>
          </a:xfrm>
        </p:spPr>
        <p:txBody>
          <a:bodyPr/>
          <a:lstStyle/>
          <a:p>
            <a:r>
              <a:rPr lang="en-US" altLang="en-US" smtClean="0"/>
              <a:t>A board member visiting schools to check on the technology upgrades?</a:t>
            </a:r>
          </a:p>
          <a:p>
            <a:endParaRPr lang="en-US" altLang="en-US" sz="1600" smtClean="0"/>
          </a:p>
          <a:p>
            <a:r>
              <a:rPr lang="en-US" altLang="en-US" smtClean="0"/>
              <a:t>The board’s personnel committee directing the CSA to rotate the principals among district schools?</a:t>
            </a:r>
          </a:p>
          <a:p>
            <a:endParaRPr lang="en-US" altLang="en-US" sz="1600" smtClean="0"/>
          </a:p>
          <a:p>
            <a:r>
              <a:rPr lang="en-US" altLang="en-US" smtClean="0"/>
              <a:t>The board directing the CSA to develop a process that engages staff, community and parents in a strategic planning initiative?</a:t>
            </a:r>
          </a:p>
          <a:p>
            <a:endParaRPr lang="en-US" altLang="en-US" smtClean="0"/>
          </a:p>
        </p:txBody>
      </p:sp>
      <p:sp>
        <p:nvSpPr>
          <p:cNvPr id="3" name="Footer Placeholder 2"/>
          <p:cNvSpPr>
            <a:spLocks noGrp="1"/>
          </p:cNvSpPr>
          <p:nvPr>
            <p:ph type="ftr" sz="quarter" idx="10"/>
          </p:nvPr>
        </p:nvSpPr>
        <p:spPr bwMode="ltGray">
          <a:xfrm>
            <a:off x="381000" y="6553201"/>
            <a:ext cx="8382000" cy="304800"/>
          </a:xfrm>
        </p:spPr>
        <p:txBody>
          <a:bodyPr/>
          <a:lstStyle/>
          <a:p>
            <a:pPr>
              <a:defRPr/>
            </a:pPr>
            <a:r>
              <a:rPr lang="en-US" dirty="0" smtClean="0"/>
              <a:t>New Jersey School Boards Association – Serving Local Boards of Education Since 1914</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 calcmode="lin" valueType="num">
                                      <p:cBhvr additive="base">
                                        <p:cTn id="7" dur="500" fill="hold"/>
                                        <p:tgtEl>
                                          <p:spTgt spid="1945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45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9459">
                                            <p:txEl>
                                              <p:pRg st="2" end="2"/>
                                            </p:txEl>
                                          </p:spTgt>
                                        </p:tgtEl>
                                        <p:attrNameLst>
                                          <p:attrName>style.visibility</p:attrName>
                                        </p:attrNameLst>
                                      </p:cBhvr>
                                      <p:to>
                                        <p:strVal val="visible"/>
                                      </p:to>
                                    </p:set>
                                    <p:anim calcmode="lin" valueType="num">
                                      <p:cBhvr additive="base">
                                        <p:cTn id="13" dur="500" fill="hold"/>
                                        <p:tgtEl>
                                          <p:spTgt spid="1945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945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9459">
                                            <p:txEl>
                                              <p:pRg st="4" end="4"/>
                                            </p:txEl>
                                          </p:spTgt>
                                        </p:tgtEl>
                                        <p:attrNameLst>
                                          <p:attrName>style.visibility</p:attrName>
                                        </p:attrNameLst>
                                      </p:cBhvr>
                                      <p:to>
                                        <p:strVal val="visible"/>
                                      </p:to>
                                    </p:set>
                                    <p:anim calcmode="lin" valueType="num">
                                      <p:cBhvr additive="base">
                                        <p:cTn id="19" dur="500" fill="hold"/>
                                        <p:tgtEl>
                                          <p:spTgt spid="19459">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945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bwMode="ltGray"/>
        <p:txBody>
          <a:bodyPr/>
          <a:lstStyle/>
          <a:p>
            <a:r>
              <a:rPr lang="en-US" altLang="en-US" sz="4400" dirty="0" smtClean="0"/>
              <a:t>Code of Ethics (continued)</a:t>
            </a:r>
          </a:p>
        </p:txBody>
      </p:sp>
      <p:sp>
        <p:nvSpPr>
          <p:cNvPr id="20483" name="Rectangle 3"/>
          <p:cNvSpPr>
            <a:spLocks noGrp="1" noChangeArrowheads="1"/>
          </p:cNvSpPr>
          <p:nvPr>
            <p:ph type="body" idx="1"/>
          </p:nvPr>
        </p:nvSpPr>
        <p:spPr>
          <a:xfrm>
            <a:off x="457200" y="1143000"/>
            <a:ext cx="8229600" cy="5334000"/>
          </a:xfrm>
        </p:spPr>
        <p:txBody>
          <a:bodyPr/>
          <a:lstStyle/>
          <a:p>
            <a:pPr marL="609600" indent="-609600">
              <a:buFontTx/>
              <a:buNone/>
            </a:pPr>
            <a:r>
              <a:rPr lang="en-US" altLang="en-US" sz="2800" smtClean="0">
                <a:cs typeface="Times New Roman" pitchFamily="18" charset="0"/>
              </a:rPr>
              <a:t>	e</a:t>
            </a:r>
            <a:r>
              <a:rPr lang="en-US" altLang="en-US" smtClean="0">
                <a:cs typeface="Times New Roman" pitchFamily="18" charset="0"/>
              </a:rPr>
              <a:t>.  I will recognize that authority rests with the board of education and will make no personal promises nor take any private action that may compromise the board.</a:t>
            </a:r>
            <a:br>
              <a:rPr lang="en-US" altLang="en-US" smtClean="0">
                <a:cs typeface="Times New Roman" pitchFamily="18" charset="0"/>
              </a:rPr>
            </a:br>
            <a:endParaRPr lang="en-US" altLang="en-US" smtClean="0">
              <a:cs typeface="Times New Roman" pitchFamily="18" charset="0"/>
            </a:endParaRPr>
          </a:p>
          <a:p>
            <a:pPr marL="609600" indent="-609600">
              <a:buFontTx/>
              <a:buNone/>
            </a:pPr>
            <a:r>
              <a:rPr lang="en-US" altLang="en-US" sz="2800" b="1" i="1" smtClean="0"/>
              <a:t>	</a:t>
            </a:r>
            <a:r>
              <a:rPr lang="en-US" altLang="en-US" sz="2800" b="1" i="1" smtClean="0">
                <a:solidFill>
                  <a:srgbClr val="CC0000"/>
                </a:solidFill>
              </a:rPr>
              <a:t>Only the full board has the right to make decisions.  	</a:t>
            </a:r>
          </a:p>
          <a:p>
            <a:pPr marL="609600" indent="-609600">
              <a:buFontTx/>
              <a:buNone/>
            </a:pPr>
            <a:r>
              <a:rPr lang="en-US" altLang="en-US" sz="2800" b="1" i="1" smtClean="0">
                <a:solidFill>
                  <a:srgbClr val="CC0000"/>
                </a:solidFill>
              </a:rPr>
              <a:t>	DON’T make personal promises nor take any private action which may compromise the board.</a:t>
            </a:r>
          </a:p>
        </p:txBody>
      </p:sp>
      <p:sp>
        <p:nvSpPr>
          <p:cNvPr id="3" name="Footer Placeholder 2"/>
          <p:cNvSpPr>
            <a:spLocks noGrp="1"/>
          </p:cNvSpPr>
          <p:nvPr>
            <p:ph type="ftr" sz="quarter" idx="10"/>
          </p:nvPr>
        </p:nvSpPr>
        <p:spPr bwMode="ltGray"/>
        <p:txBody>
          <a:bodyPr/>
          <a:lstStyle/>
          <a:p>
            <a:pPr>
              <a:defRPr/>
            </a:pPr>
            <a:r>
              <a:rPr lang="en-US" dirty="0" smtClean="0"/>
              <a:t>New Jersey School Boards Association – Serving Local Boards of Education Since 1914</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 calcmode="lin" valueType="num">
                                      <p:cBhvr additive="base">
                                        <p:cTn id="7" dur="500" fill="hold"/>
                                        <p:tgtEl>
                                          <p:spTgt spid="2048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48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483">
                                            <p:txEl>
                                              <p:pRg st="1" end="1"/>
                                            </p:txEl>
                                          </p:spTgt>
                                        </p:tgtEl>
                                        <p:attrNameLst>
                                          <p:attrName>style.visibility</p:attrName>
                                        </p:attrNameLst>
                                      </p:cBhvr>
                                      <p:to>
                                        <p:strVal val="visible"/>
                                      </p:to>
                                    </p:set>
                                    <p:anim calcmode="lin" valueType="num">
                                      <p:cBhvr additive="base">
                                        <p:cTn id="13" dur="500" fill="hold"/>
                                        <p:tgtEl>
                                          <p:spTgt spid="2048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48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0483">
                                            <p:txEl>
                                              <p:pRg st="2" end="2"/>
                                            </p:txEl>
                                          </p:spTgt>
                                        </p:tgtEl>
                                        <p:attrNameLst>
                                          <p:attrName>style.visibility</p:attrName>
                                        </p:attrNameLst>
                                      </p:cBhvr>
                                      <p:to>
                                        <p:strVal val="visible"/>
                                      </p:to>
                                    </p:set>
                                    <p:anim calcmode="lin" valueType="num">
                                      <p:cBhvr additive="base">
                                        <p:cTn id="19" dur="500" fill="hold"/>
                                        <p:tgtEl>
                                          <p:spTgt spid="2048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048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bwMode="ltGray"/>
        <p:txBody>
          <a:bodyPr/>
          <a:lstStyle/>
          <a:p>
            <a:r>
              <a:rPr lang="en-US" altLang="en-US" dirty="0" smtClean="0"/>
              <a:t>                Social Media </a:t>
            </a:r>
          </a:p>
        </p:txBody>
      </p:sp>
      <p:sp>
        <p:nvSpPr>
          <p:cNvPr id="23555" name="Content Placeholder 2"/>
          <p:cNvSpPr>
            <a:spLocks noGrp="1"/>
          </p:cNvSpPr>
          <p:nvPr>
            <p:ph sz="half" idx="1"/>
          </p:nvPr>
        </p:nvSpPr>
        <p:spPr>
          <a:xfrm>
            <a:off x="685800" y="1295400"/>
            <a:ext cx="7772400" cy="1676400"/>
          </a:xfrm>
        </p:spPr>
        <p:txBody>
          <a:bodyPr/>
          <a:lstStyle/>
          <a:p>
            <a:pPr marL="0" indent="0">
              <a:buFontTx/>
              <a:buNone/>
            </a:pPr>
            <a:r>
              <a:rPr lang="en-US" altLang="en-US" smtClean="0"/>
              <a:t>A board member who is dissatisfied about his committee assignments, wages a war against the board president and the board on Facebook</a:t>
            </a:r>
          </a:p>
        </p:txBody>
      </p:sp>
      <p:sp>
        <p:nvSpPr>
          <p:cNvPr id="23556" name="Content Placeholder 3"/>
          <p:cNvSpPr>
            <a:spLocks noGrp="1"/>
          </p:cNvSpPr>
          <p:nvPr>
            <p:ph sz="half" idx="2"/>
          </p:nvPr>
        </p:nvSpPr>
        <p:spPr>
          <a:xfrm>
            <a:off x="762000" y="3352800"/>
            <a:ext cx="7924800" cy="2514600"/>
          </a:xfrm>
        </p:spPr>
        <p:txBody>
          <a:bodyPr/>
          <a:lstStyle/>
          <a:p>
            <a:pPr marL="0" indent="0">
              <a:buFontTx/>
              <a:buNone/>
            </a:pPr>
            <a:r>
              <a:rPr lang="en-US" altLang="en-US" smtClean="0"/>
              <a:t>A board member creates a Facebook page and invites parents and staff to join and air their concerns and questions about the district.  She says this will promote two way communication with stakeholders.</a:t>
            </a:r>
          </a:p>
        </p:txBody>
      </p:sp>
      <p:sp>
        <p:nvSpPr>
          <p:cNvPr id="28677" name="Footer Placeholder 4"/>
          <p:cNvSpPr>
            <a:spLocks noGrp="1"/>
          </p:cNvSpPr>
          <p:nvPr>
            <p:ph type="ftr" sz="quarter" idx="10"/>
          </p:nvPr>
        </p:nvSpPr>
        <p:spPr bwMode="ltGray">
          <a:xfrm>
            <a:off x="381000" y="6553200"/>
            <a:ext cx="6629400" cy="3968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rgbClr val="993333"/>
              </a:buClr>
              <a:buChar char="•"/>
              <a:defRPr sz="3200">
                <a:solidFill>
                  <a:srgbClr val="003366"/>
                </a:solidFill>
                <a:latin typeface="Arial" charset="0"/>
              </a:defRPr>
            </a:lvl1pPr>
            <a:lvl2pPr marL="742950" indent="-285750" algn="l" eaLnBrk="0" hangingPunct="0">
              <a:spcBef>
                <a:spcPct val="20000"/>
              </a:spcBef>
              <a:buClr>
                <a:srgbClr val="993333"/>
              </a:buClr>
              <a:buChar char="–"/>
              <a:defRPr sz="2800">
                <a:solidFill>
                  <a:srgbClr val="003366"/>
                </a:solidFill>
                <a:latin typeface="Arial" charset="0"/>
              </a:defRPr>
            </a:lvl2pPr>
            <a:lvl3pPr marL="1143000" indent="-228600" algn="l" eaLnBrk="0" hangingPunct="0">
              <a:spcBef>
                <a:spcPct val="20000"/>
              </a:spcBef>
              <a:buClr>
                <a:srgbClr val="993333"/>
              </a:buClr>
              <a:buChar char="•"/>
              <a:defRPr sz="2400">
                <a:solidFill>
                  <a:srgbClr val="003366"/>
                </a:solidFill>
                <a:latin typeface="Arial" charset="0"/>
              </a:defRPr>
            </a:lvl3pPr>
            <a:lvl4pPr marL="1600200" indent="-228600" algn="l" eaLnBrk="0" hangingPunct="0">
              <a:spcBef>
                <a:spcPct val="20000"/>
              </a:spcBef>
              <a:buClr>
                <a:srgbClr val="993333"/>
              </a:buClr>
              <a:buChar char="–"/>
              <a:defRPr sz="2000">
                <a:solidFill>
                  <a:srgbClr val="003366"/>
                </a:solidFill>
                <a:latin typeface="Arial" charset="0"/>
              </a:defRPr>
            </a:lvl4pPr>
            <a:lvl5pPr marL="2057400" indent="-228600" algn="l" eaLnBrk="0" hangingPunct="0">
              <a:spcBef>
                <a:spcPct val="20000"/>
              </a:spcBef>
              <a:buClr>
                <a:srgbClr val="993333"/>
              </a:buClr>
              <a:buChar char="»"/>
              <a:defRPr sz="2000">
                <a:solidFill>
                  <a:srgbClr val="003366"/>
                </a:solidFill>
                <a:latin typeface="Arial" charset="0"/>
              </a:defRPr>
            </a:lvl5pPr>
            <a:lvl6pPr marL="2514600" indent="-228600" eaLnBrk="0" fontAlgn="base" hangingPunct="0">
              <a:spcBef>
                <a:spcPct val="20000"/>
              </a:spcBef>
              <a:spcAft>
                <a:spcPct val="0"/>
              </a:spcAft>
              <a:buClr>
                <a:srgbClr val="993333"/>
              </a:buClr>
              <a:buChar char="»"/>
              <a:defRPr sz="2000">
                <a:solidFill>
                  <a:srgbClr val="003366"/>
                </a:solidFill>
                <a:latin typeface="Arial" charset="0"/>
              </a:defRPr>
            </a:lvl6pPr>
            <a:lvl7pPr marL="2971800" indent="-228600" eaLnBrk="0" fontAlgn="base" hangingPunct="0">
              <a:spcBef>
                <a:spcPct val="20000"/>
              </a:spcBef>
              <a:spcAft>
                <a:spcPct val="0"/>
              </a:spcAft>
              <a:buClr>
                <a:srgbClr val="993333"/>
              </a:buClr>
              <a:buChar char="»"/>
              <a:defRPr sz="2000">
                <a:solidFill>
                  <a:srgbClr val="003366"/>
                </a:solidFill>
                <a:latin typeface="Arial" charset="0"/>
              </a:defRPr>
            </a:lvl7pPr>
            <a:lvl8pPr marL="3429000" indent="-228600" eaLnBrk="0" fontAlgn="base" hangingPunct="0">
              <a:spcBef>
                <a:spcPct val="20000"/>
              </a:spcBef>
              <a:spcAft>
                <a:spcPct val="0"/>
              </a:spcAft>
              <a:buClr>
                <a:srgbClr val="993333"/>
              </a:buClr>
              <a:buChar char="»"/>
              <a:defRPr sz="2000">
                <a:solidFill>
                  <a:srgbClr val="003366"/>
                </a:solidFill>
                <a:latin typeface="Arial" charset="0"/>
              </a:defRPr>
            </a:lvl8pPr>
            <a:lvl9pPr marL="3886200" indent="-228600" eaLnBrk="0" fontAlgn="base" hangingPunct="0">
              <a:spcBef>
                <a:spcPct val="20000"/>
              </a:spcBef>
              <a:spcAft>
                <a:spcPct val="0"/>
              </a:spcAft>
              <a:buClr>
                <a:srgbClr val="993333"/>
              </a:buClr>
              <a:buChar char="»"/>
              <a:defRPr sz="2000">
                <a:solidFill>
                  <a:srgbClr val="003366"/>
                </a:solidFill>
                <a:latin typeface="Arial" charset="0"/>
              </a:defRPr>
            </a:lvl9pPr>
          </a:lstStyle>
          <a:p>
            <a:pPr eaLnBrk="1" hangingPunct="1">
              <a:spcBef>
                <a:spcPct val="0"/>
              </a:spcBef>
              <a:buClrTx/>
              <a:buFontTx/>
              <a:buNone/>
            </a:pPr>
            <a:r>
              <a:rPr lang="en-US" altLang="en-US" sz="1200" dirty="0" smtClean="0">
                <a:solidFill>
                  <a:schemeClr val="bg1"/>
                </a:solidFill>
              </a:rPr>
              <a:t>New Jersey School Boards Association – Serving Local Boards of Education Since 1914</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 calcmode="lin" valueType="num">
                                      <p:cBhvr additive="base">
                                        <p:cTn id="7" dur="500" fill="hold"/>
                                        <p:tgtEl>
                                          <p:spTgt spid="2355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35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3556">
                                            <p:txEl>
                                              <p:pRg st="0" end="0"/>
                                            </p:txEl>
                                          </p:spTgt>
                                        </p:tgtEl>
                                        <p:attrNameLst>
                                          <p:attrName>style.visibility</p:attrName>
                                        </p:attrNameLst>
                                      </p:cBhvr>
                                      <p:to>
                                        <p:strVal val="visible"/>
                                      </p:to>
                                    </p:set>
                                    <p:anim calcmode="lin" valueType="num">
                                      <p:cBhvr additive="base">
                                        <p:cTn id="13" dur="500" fill="hold"/>
                                        <p:tgtEl>
                                          <p:spTgt spid="2355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355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P spid="23556"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bwMode="ltGray"/>
        <p:txBody>
          <a:bodyPr/>
          <a:lstStyle/>
          <a:p>
            <a:r>
              <a:rPr lang="en-US" altLang="en-US" sz="4400" dirty="0" smtClean="0"/>
              <a:t>Code of Ethics (continued)</a:t>
            </a:r>
          </a:p>
        </p:txBody>
      </p:sp>
      <p:sp>
        <p:nvSpPr>
          <p:cNvPr id="21507" name="Rectangle 3"/>
          <p:cNvSpPr>
            <a:spLocks noGrp="1" noChangeArrowheads="1"/>
          </p:cNvSpPr>
          <p:nvPr>
            <p:ph type="body" idx="1"/>
          </p:nvPr>
        </p:nvSpPr>
        <p:spPr/>
        <p:txBody>
          <a:bodyPr/>
          <a:lstStyle/>
          <a:p>
            <a:pPr marL="609600" indent="-609600">
              <a:lnSpc>
                <a:spcPct val="90000"/>
              </a:lnSpc>
              <a:buFontTx/>
              <a:buNone/>
            </a:pPr>
            <a:r>
              <a:rPr lang="en-US" altLang="en-US" b="1" smtClean="0">
                <a:cs typeface="Times New Roman" pitchFamily="18" charset="0"/>
              </a:rPr>
              <a:t>	</a:t>
            </a:r>
            <a:r>
              <a:rPr lang="en-US" altLang="en-US" smtClean="0">
                <a:cs typeface="Times New Roman" pitchFamily="18" charset="0"/>
              </a:rPr>
              <a:t>f.  I will refuse to surrender my independent judgment to special interest or partisan political groups or to use the schools for personal gain or for the gain of friends.</a:t>
            </a:r>
          </a:p>
          <a:p>
            <a:pPr marL="609600" indent="-609600">
              <a:lnSpc>
                <a:spcPct val="90000"/>
              </a:lnSpc>
              <a:buFontTx/>
              <a:buNone/>
            </a:pPr>
            <a:endParaRPr lang="en-US" altLang="en-US" sz="1600" smtClean="0">
              <a:cs typeface="Times New Roman" pitchFamily="18" charset="0"/>
            </a:endParaRPr>
          </a:p>
          <a:p>
            <a:pPr marL="609600" indent="-609600">
              <a:lnSpc>
                <a:spcPct val="90000"/>
              </a:lnSpc>
              <a:buFontTx/>
              <a:buNone/>
            </a:pPr>
            <a:r>
              <a:rPr lang="en-US" altLang="en-US" b="1" i="1" smtClean="0"/>
              <a:t>	</a:t>
            </a:r>
            <a:r>
              <a:rPr lang="en-US" altLang="en-US" b="1" i="1" smtClean="0">
                <a:solidFill>
                  <a:srgbClr val="CC0000"/>
                </a:solidFill>
              </a:rPr>
              <a:t>Make decisions based on district goals and policies. </a:t>
            </a:r>
          </a:p>
          <a:p>
            <a:pPr marL="609600" indent="-609600">
              <a:lnSpc>
                <a:spcPct val="90000"/>
              </a:lnSpc>
              <a:buFontTx/>
              <a:buNone/>
            </a:pPr>
            <a:endParaRPr lang="en-US" altLang="en-US" sz="1600" b="1" i="1" smtClean="0">
              <a:solidFill>
                <a:srgbClr val="CC0000"/>
              </a:solidFill>
            </a:endParaRPr>
          </a:p>
          <a:p>
            <a:pPr marL="609600" indent="-609600">
              <a:lnSpc>
                <a:spcPct val="90000"/>
              </a:lnSpc>
              <a:buFontTx/>
              <a:buNone/>
            </a:pPr>
            <a:r>
              <a:rPr lang="en-US" altLang="en-US" b="1" i="1" smtClean="0">
                <a:solidFill>
                  <a:srgbClr val="CC0000"/>
                </a:solidFill>
              </a:rPr>
              <a:t>	DON’T be swayed by special interest or partisan political groups.</a:t>
            </a:r>
          </a:p>
        </p:txBody>
      </p:sp>
      <p:sp>
        <p:nvSpPr>
          <p:cNvPr id="3" name="Footer Placeholder 2"/>
          <p:cNvSpPr>
            <a:spLocks noGrp="1"/>
          </p:cNvSpPr>
          <p:nvPr>
            <p:ph type="ftr" sz="quarter" idx="10"/>
          </p:nvPr>
        </p:nvSpPr>
        <p:spPr bwMode="ltGray"/>
        <p:txBody>
          <a:bodyPr/>
          <a:lstStyle/>
          <a:p>
            <a:pPr>
              <a:defRPr/>
            </a:pPr>
            <a:r>
              <a:rPr lang="en-US" dirty="0" smtClean="0"/>
              <a:t>New Jersey School Boards Association – Serving Local Boards of Education Since 1914</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 calcmode="lin" valueType="num">
                                      <p:cBhvr additive="base">
                                        <p:cTn id="7" dur="500" fill="hold"/>
                                        <p:tgtEl>
                                          <p:spTgt spid="2150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150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1507">
                                            <p:txEl>
                                              <p:pRg st="2" end="2"/>
                                            </p:txEl>
                                          </p:spTgt>
                                        </p:tgtEl>
                                        <p:attrNameLst>
                                          <p:attrName>style.visibility</p:attrName>
                                        </p:attrNameLst>
                                      </p:cBhvr>
                                      <p:to>
                                        <p:strVal val="visible"/>
                                      </p:to>
                                    </p:set>
                                    <p:anim calcmode="lin" valueType="num">
                                      <p:cBhvr additive="base">
                                        <p:cTn id="13" dur="500" fill="hold"/>
                                        <p:tgtEl>
                                          <p:spTgt spid="2150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150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1507">
                                            <p:txEl>
                                              <p:pRg st="4" end="4"/>
                                            </p:txEl>
                                          </p:spTgt>
                                        </p:tgtEl>
                                        <p:attrNameLst>
                                          <p:attrName>style.visibility</p:attrName>
                                        </p:attrNameLst>
                                      </p:cBhvr>
                                      <p:to>
                                        <p:strVal val="visible"/>
                                      </p:to>
                                    </p:set>
                                    <p:anim calcmode="lin" valueType="num">
                                      <p:cBhvr additive="base">
                                        <p:cTn id="19" dur="500" fill="hold"/>
                                        <p:tgtEl>
                                          <p:spTgt spid="2150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150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bwMode="ltGray"/>
        <p:txBody>
          <a:bodyPr/>
          <a:lstStyle/>
          <a:p>
            <a:pPr algn="ctr"/>
            <a:r>
              <a:rPr lang="en-US" altLang="en-US" sz="4400" dirty="0" smtClean="0"/>
              <a:t>The Act established:</a:t>
            </a:r>
          </a:p>
        </p:txBody>
      </p:sp>
      <p:sp>
        <p:nvSpPr>
          <p:cNvPr id="5123" name="Content Placeholder 2"/>
          <p:cNvSpPr>
            <a:spLocks noGrp="1"/>
          </p:cNvSpPr>
          <p:nvPr>
            <p:ph idx="1"/>
          </p:nvPr>
        </p:nvSpPr>
        <p:spPr/>
        <p:txBody>
          <a:bodyPr/>
          <a:lstStyle/>
          <a:p>
            <a:r>
              <a:rPr lang="en-US" altLang="en-US" sz="3800" smtClean="0"/>
              <a:t>School Ethics Commission</a:t>
            </a:r>
          </a:p>
          <a:p>
            <a:r>
              <a:rPr lang="en-US" altLang="en-US" sz="3800" smtClean="0"/>
              <a:t>Code of Ethics (2001- 9 years later)</a:t>
            </a:r>
          </a:p>
          <a:p>
            <a:r>
              <a:rPr lang="en-US" altLang="en-US" sz="3800" smtClean="0"/>
              <a:t>Conflicts of Interest</a:t>
            </a:r>
          </a:p>
          <a:p>
            <a:r>
              <a:rPr lang="en-US" altLang="en-US" sz="3800" smtClean="0"/>
              <a:t>Disclosure Statements – employment and financial interests</a:t>
            </a:r>
          </a:p>
          <a:p>
            <a:r>
              <a:rPr lang="en-US" altLang="en-US" sz="3800" smtClean="0"/>
              <a:t>Training Requirements for board members</a:t>
            </a:r>
          </a:p>
        </p:txBody>
      </p:sp>
      <p:sp>
        <p:nvSpPr>
          <p:cNvPr id="5124" name="Footer Placeholder 3"/>
          <p:cNvSpPr>
            <a:spLocks noGrp="1"/>
          </p:cNvSpPr>
          <p:nvPr>
            <p:ph type="ftr" sz="quarter" idx="10"/>
          </p:nvPr>
        </p:nvSpPr>
        <p:spPr bwMode="ltGray">
          <a:xfrm>
            <a:off x="381000" y="6553201"/>
            <a:ext cx="8382000" cy="3047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rgbClr val="993333"/>
              </a:buClr>
              <a:buChar char="•"/>
              <a:defRPr sz="3200">
                <a:solidFill>
                  <a:srgbClr val="003366"/>
                </a:solidFill>
                <a:latin typeface="Arial" charset="0"/>
              </a:defRPr>
            </a:lvl1pPr>
            <a:lvl2pPr marL="742950" indent="-285750" algn="l" eaLnBrk="0" hangingPunct="0">
              <a:spcBef>
                <a:spcPct val="20000"/>
              </a:spcBef>
              <a:buClr>
                <a:srgbClr val="993333"/>
              </a:buClr>
              <a:buChar char="–"/>
              <a:defRPr sz="2800">
                <a:solidFill>
                  <a:srgbClr val="003366"/>
                </a:solidFill>
                <a:latin typeface="Arial" charset="0"/>
              </a:defRPr>
            </a:lvl2pPr>
            <a:lvl3pPr marL="1143000" indent="-228600" algn="l" eaLnBrk="0" hangingPunct="0">
              <a:spcBef>
                <a:spcPct val="20000"/>
              </a:spcBef>
              <a:buClr>
                <a:srgbClr val="993333"/>
              </a:buClr>
              <a:buChar char="•"/>
              <a:defRPr sz="2400">
                <a:solidFill>
                  <a:srgbClr val="003366"/>
                </a:solidFill>
                <a:latin typeface="Arial" charset="0"/>
              </a:defRPr>
            </a:lvl3pPr>
            <a:lvl4pPr marL="1600200" indent="-228600" algn="l" eaLnBrk="0" hangingPunct="0">
              <a:spcBef>
                <a:spcPct val="20000"/>
              </a:spcBef>
              <a:buClr>
                <a:srgbClr val="993333"/>
              </a:buClr>
              <a:buChar char="–"/>
              <a:defRPr sz="2000">
                <a:solidFill>
                  <a:srgbClr val="003366"/>
                </a:solidFill>
                <a:latin typeface="Arial" charset="0"/>
              </a:defRPr>
            </a:lvl4pPr>
            <a:lvl5pPr marL="2057400" indent="-228600" algn="l" eaLnBrk="0" hangingPunct="0">
              <a:spcBef>
                <a:spcPct val="20000"/>
              </a:spcBef>
              <a:buClr>
                <a:srgbClr val="993333"/>
              </a:buClr>
              <a:buChar char="»"/>
              <a:defRPr sz="2000">
                <a:solidFill>
                  <a:srgbClr val="003366"/>
                </a:solidFill>
                <a:latin typeface="Arial" charset="0"/>
              </a:defRPr>
            </a:lvl5pPr>
            <a:lvl6pPr marL="2514600" indent="-228600" eaLnBrk="0" fontAlgn="base" hangingPunct="0">
              <a:spcBef>
                <a:spcPct val="20000"/>
              </a:spcBef>
              <a:spcAft>
                <a:spcPct val="0"/>
              </a:spcAft>
              <a:buClr>
                <a:srgbClr val="993333"/>
              </a:buClr>
              <a:buChar char="»"/>
              <a:defRPr sz="2000">
                <a:solidFill>
                  <a:srgbClr val="003366"/>
                </a:solidFill>
                <a:latin typeface="Arial" charset="0"/>
              </a:defRPr>
            </a:lvl6pPr>
            <a:lvl7pPr marL="2971800" indent="-228600" eaLnBrk="0" fontAlgn="base" hangingPunct="0">
              <a:spcBef>
                <a:spcPct val="20000"/>
              </a:spcBef>
              <a:spcAft>
                <a:spcPct val="0"/>
              </a:spcAft>
              <a:buClr>
                <a:srgbClr val="993333"/>
              </a:buClr>
              <a:buChar char="»"/>
              <a:defRPr sz="2000">
                <a:solidFill>
                  <a:srgbClr val="003366"/>
                </a:solidFill>
                <a:latin typeface="Arial" charset="0"/>
              </a:defRPr>
            </a:lvl7pPr>
            <a:lvl8pPr marL="3429000" indent="-228600" eaLnBrk="0" fontAlgn="base" hangingPunct="0">
              <a:spcBef>
                <a:spcPct val="20000"/>
              </a:spcBef>
              <a:spcAft>
                <a:spcPct val="0"/>
              </a:spcAft>
              <a:buClr>
                <a:srgbClr val="993333"/>
              </a:buClr>
              <a:buChar char="»"/>
              <a:defRPr sz="2000">
                <a:solidFill>
                  <a:srgbClr val="003366"/>
                </a:solidFill>
                <a:latin typeface="Arial" charset="0"/>
              </a:defRPr>
            </a:lvl8pPr>
            <a:lvl9pPr marL="3886200" indent="-228600" eaLnBrk="0" fontAlgn="base" hangingPunct="0">
              <a:spcBef>
                <a:spcPct val="20000"/>
              </a:spcBef>
              <a:spcAft>
                <a:spcPct val="0"/>
              </a:spcAft>
              <a:buClr>
                <a:srgbClr val="993333"/>
              </a:buClr>
              <a:buChar char="»"/>
              <a:defRPr sz="2000">
                <a:solidFill>
                  <a:srgbClr val="003366"/>
                </a:solidFill>
                <a:latin typeface="Arial" charset="0"/>
              </a:defRPr>
            </a:lvl9pPr>
          </a:lstStyle>
          <a:p>
            <a:pPr eaLnBrk="1" hangingPunct="1">
              <a:spcBef>
                <a:spcPct val="0"/>
              </a:spcBef>
              <a:buClrTx/>
              <a:buFontTx/>
              <a:buNone/>
            </a:pPr>
            <a:r>
              <a:rPr lang="en-US" altLang="en-US" sz="1200" dirty="0" smtClean="0">
                <a:solidFill>
                  <a:schemeClr val="bg1"/>
                </a:solidFill>
              </a:rPr>
              <a:t>New Jersey School Boards Association – Serving Local Boards of Education Since 1914</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123">
                                            <p:txEl>
                                              <p:pRg st="1" end="1"/>
                                            </p:txEl>
                                          </p:spTgt>
                                        </p:tgtEl>
                                        <p:attrNameLst>
                                          <p:attrName>style.visibility</p:attrName>
                                        </p:attrNameLst>
                                      </p:cBhvr>
                                      <p:to>
                                        <p:strVal val="visible"/>
                                      </p:to>
                                    </p:set>
                                    <p:anim calcmode="lin" valueType="num">
                                      <p:cBhvr additive="base">
                                        <p:cTn id="13" dur="500" fill="hold"/>
                                        <p:tgtEl>
                                          <p:spTgt spid="512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123">
                                            <p:txEl>
                                              <p:pRg st="2" end="2"/>
                                            </p:txEl>
                                          </p:spTgt>
                                        </p:tgtEl>
                                        <p:attrNameLst>
                                          <p:attrName>style.visibility</p:attrName>
                                        </p:attrNameLst>
                                      </p:cBhvr>
                                      <p:to>
                                        <p:strVal val="visible"/>
                                      </p:to>
                                    </p:set>
                                    <p:anim calcmode="lin" valueType="num">
                                      <p:cBhvr additive="base">
                                        <p:cTn id="19" dur="500" fill="hold"/>
                                        <p:tgtEl>
                                          <p:spTgt spid="512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123">
                                            <p:txEl>
                                              <p:pRg st="3" end="3"/>
                                            </p:txEl>
                                          </p:spTgt>
                                        </p:tgtEl>
                                        <p:attrNameLst>
                                          <p:attrName>style.visibility</p:attrName>
                                        </p:attrNameLst>
                                      </p:cBhvr>
                                      <p:to>
                                        <p:strVal val="visible"/>
                                      </p:to>
                                    </p:set>
                                    <p:anim calcmode="lin" valueType="num">
                                      <p:cBhvr additive="base">
                                        <p:cTn id="25" dur="500" fill="hold"/>
                                        <p:tgtEl>
                                          <p:spTgt spid="512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12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123">
                                            <p:txEl>
                                              <p:pRg st="4" end="4"/>
                                            </p:txEl>
                                          </p:spTgt>
                                        </p:tgtEl>
                                        <p:attrNameLst>
                                          <p:attrName>style.visibility</p:attrName>
                                        </p:attrNameLst>
                                      </p:cBhvr>
                                      <p:to>
                                        <p:strVal val="visible"/>
                                      </p:to>
                                    </p:set>
                                    <p:anim calcmode="lin" valueType="num">
                                      <p:cBhvr additive="base">
                                        <p:cTn id="31" dur="500" fill="hold"/>
                                        <p:tgtEl>
                                          <p:spTgt spid="512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12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bwMode="ltGray"/>
        <p:txBody>
          <a:bodyPr/>
          <a:lstStyle/>
          <a:p>
            <a:pPr algn="ctr"/>
            <a:r>
              <a:rPr lang="en-US" altLang="en-US" dirty="0" smtClean="0"/>
              <a:t>Hypothetically…</a:t>
            </a:r>
          </a:p>
        </p:txBody>
      </p:sp>
      <p:sp>
        <p:nvSpPr>
          <p:cNvPr id="22531" name="Rectangle 3"/>
          <p:cNvSpPr>
            <a:spLocks noGrp="1" noChangeArrowheads="1"/>
          </p:cNvSpPr>
          <p:nvPr>
            <p:ph type="body" idx="1"/>
          </p:nvPr>
        </p:nvSpPr>
        <p:spPr>
          <a:xfrm>
            <a:off x="457200" y="1143000"/>
            <a:ext cx="8229600" cy="5181600"/>
          </a:xfrm>
        </p:spPr>
        <p:txBody>
          <a:bodyPr/>
          <a:lstStyle/>
          <a:p>
            <a:pPr>
              <a:lnSpc>
                <a:spcPct val="90000"/>
              </a:lnSpc>
              <a:defRPr/>
            </a:pPr>
            <a:r>
              <a:rPr lang="en-US" altLang="en-US" sz="2800" dirty="0" smtClean="0"/>
              <a:t>The board president asking the guidance counselor why her neighbor’s child didn’t get into National Honor Society?</a:t>
            </a:r>
          </a:p>
          <a:p>
            <a:pPr marL="0" indent="0">
              <a:lnSpc>
                <a:spcPct val="90000"/>
              </a:lnSpc>
              <a:buFontTx/>
              <a:buNone/>
              <a:defRPr/>
            </a:pPr>
            <a:endParaRPr lang="en-US" altLang="en-US" sz="1600" dirty="0" smtClean="0"/>
          </a:p>
          <a:p>
            <a:pPr>
              <a:lnSpc>
                <a:spcPct val="90000"/>
              </a:lnSpc>
              <a:defRPr/>
            </a:pPr>
            <a:r>
              <a:rPr lang="en-US" altLang="en-US" sz="2800" dirty="0" smtClean="0"/>
              <a:t>A candidate running for his first term on the board promises in his campaign that he will do everything in his power to have the district start an ice hockey team next year?</a:t>
            </a:r>
          </a:p>
          <a:p>
            <a:pPr marL="0" indent="0">
              <a:lnSpc>
                <a:spcPct val="90000"/>
              </a:lnSpc>
              <a:buFontTx/>
              <a:buNone/>
              <a:defRPr/>
            </a:pPr>
            <a:endParaRPr lang="en-US" altLang="en-US" sz="1600" dirty="0" smtClean="0"/>
          </a:p>
          <a:p>
            <a:pPr>
              <a:lnSpc>
                <a:spcPct val="90000"/>
              </a:lnSpc>
              <a:defRPr/>
            </a:pPr>
            <a:r>
              <a:rPr lang="en-US" altLang="en-US" sz="2800" dirty="0" smtClean="0"/>
              <a:t>A board member who asks to serve as an “advocate” for his brother and sister-in-law when they meet with the child study team to discuss their daughter’s IEP? </a:t>
            </a:r>
          </a:p>
        </p:txBody>
      </p:sp>
      <p:sp>
        <p:nvSpPr>
          <p:cNvPr id="3" name="Footer Placeholder 2"/>
          <p:cNvSpPr>
            <a:spLocks noGrp="1"/>
          </p:cNvSpPr>
          <p:nvPr>
            <p:ph type="ftr" sz="quarter" idx="10"/>
          </p:nvPr>
        </p:nvSpPr>
        <p:spPr bwMode="ltGray"/>
        <p:txBody>
          <a:bodyPr/>
          <a:lstStyle/>
          <a:p>
            <a:pPr>
              <a:defRPr/>
            </a:pPr>
            <a:r>
              <a:rPr lang="en-US" dirty="0" smtClean="0"/>
              <a:t>New Jersey School Boards Association – Serving Local Boards of Education Since 1914</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 calcmode="lin" valueType="num">
                                      <p:cBhvr additive="base">
                                        <p:cTn id="7" dur="500" fill="hold"/>
                                        <p:tgtEl>
                                          <p:spTgt spid="2253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53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2531">
                                            <p:txEl>
                                              <p:pRg st="2" end="2"/>
                                            </p:txEl>
                                          </p:spTgt>
                                        </p:tgtEl>
                                        <p:attrNameLst>
                                          <p:attrName>style.visibility</p:attrName>
                                        </p:attrNameLst>
                                      </p:cBhvr>
                                      <p:to>
                                        <p:strVal val="visible"/>
                                      </p:to>
                                    </p:set>
                                    <p:anim calcmode="lin" valueType="num">
                                      <p:cBhvr additive="base">
                                        <p:cTn id="13" dur="500" fill="hold"/>
                                        <p:tgtEl>
                                          <p:spTgt spid="2253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253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2531">
                                            <p:txEl>
                                              <p:pRg st="4" end="4"/>
                                            </p:txEl>
                                          </p:spTgt>
                                        </p:tgtEl>
                                        <p:attrNameLst>
                                          <p:attrName>style.visibility</p:attrName>
                                        </p:attrNameLst>
                                      </p:cBhvr>
                                      <p:to>
                                        <p:strVal val="visible"/>
                                      </p:to>
                                    </p:set>
                                    <p:anim calcmode="lin" valueType="num">
                                      <p:cBhvr additive="base">
                                        <p:cTn id="19" dur="500" fill="hold"/>
                                        <p:tgtEl>
                                          <p:spTgt spid="22531">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253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bwMode="ltGray"/>
        <p:txBody>
          <a:bodyPr/>
          <a:lstStyle/>
          <a:p>
            <a:r>
              <a:rPr lang="en-US" altLang="en-US" sz="4400" dirty="0" smtClean="0"/>
              <a:t>Code of Ethics (continued)</a:t>
            </a:r>
          </a:p>
        </p:txBody>
      </p:sp>
      <p:sp>
        <p:nvSpPr>
          <p:cNvPr id="26627" name="Rectangle 3"/>
          <p:cNvSpPr>
            <a:spLocks noGrp="1" noChangeArrowheads="1"/>
          </p:cNvSpPr>
          <p:nvPr>
            <p:ph type="body" idx="1"/>
          </p:nvPr>
        </p:nvSpPr>
        <p:spPr/>
        <p:txBody>
          <a:bodyPr/>
          <a:lstStyle/>
          <a:p>
            <a:pPr>
              <a:buFontTx/>
              <a:buNone/>
            </a:pPr>
            <a:r>
              <a:rPr lang="en-US" altLang="en-US" b="1" smtClean="0">
                <a:cs typeface="Times New Roman" pitchFamily="18" charset="0"/>
              </a:rPr>
              <a:t>	</a:t>
            </a:r>
            <a:r>
              <a:rPr lang="en-US" altLang="en-US" smtClean="0">
                <a:cs typeface="Times New Roman" pitchFamily="18" charset="0"/>
              </a:rPr>
              <a:t>g. 	I will hold confidential all matters pertaining to the schools which, if disclosed, would needlessly injure individuals or the schools.  In all other matters, I will provide accurate information and, in concert with my fellow board members, interpret to the staff the aspirations of the community for its school.</a:t>
            </a:r>
            <a:br>
              <a:rPr lang="en-US" altLang="en-US" smtClean="0">
                <a:cs typeface="Times New Roman" pitchFamily="18" charset="0"/>
              </a:rPr>
            </a:br>
            <a:endParaRPr lang="en-US" altLang="en-US" smtClean="0">
              <a:cs typeface="Times New Roman" pitchFamily="18" charset="0"/>
            </a:endParaRPr>
          </a:p>
        </p:txBody>
      </p:sp>
      <p:sp>
        <p:nvSpPr>
          <p:cNvPr id="3" name="Footer Placeholder 2"/>
          <p:cNvSpPr>
            <a:spLocks noGrp="1"/>
          </p:cNvSpPr>
          <p:nvPr>
            <p:ph type="ftr" sz="quarter" idx="10"/>
          </p:nvPr>
        </p:nvSpPr>
        <p:spPr bwMode="ltGray">
          <a:xfrm>
            <a:off x="381000" y="6553201"/>
            <a:ext cx="8382000" cy="304800"/>
          </a:xfrm>
        </p:spPr>
        <p:txBody>
          <a:bodyPr/>
          <a:lstStyle/>
          <a:p>
            <a:pPr>
              <a:defRPr/>
            </a:pPr>
            <a:r>
              <a:rPr lang="en-US" dirty="0" smtClean="0"/>
              <a:t>New Jersey School Boards Association – Serving Local Boards of Education Since 1914</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 calcmode="lin" valueType="num">
                                      <p:cBhvr additive="base">
                                        <p:cTn id="7" dur="500" fill="hold"/>
                                        <p:tgtEl>
                                          <p:spTgt spid="266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bwMode="gray"/>
        <p:txBody>
          <a:bodyPr/>
          <a:lstStyle/>
          <a:p>
            <a:r>
              <a:rPr lang="en-US" altLang="en-US" sz="4400" dirty="0" smtClean="0"/>
              <a:t>Code of Ethics (continued)</a:t>
            </a:r>
          </a:p>
        </p:txBody>
      </p:sp>
      <p:sp>
        <p:nvSpPr>
          <p:cNvPr id="24579" name="Rectangle 3"/>
          <p:cNvSpPr>
            <a:spLocks noGrp="1" noChangeArrowheads="1"/>
          </p:cNvSpPr>
          <p:nvPr>
            <p:ph type="body" idx="1"/>
          </p:nvPr>
        </p:nvSpPr>
        <p:spPr/>
        <p:txBody>
          <a:bodyPr/>
          <a:lstStyle/>
          <a:p>
            <a:pPr marL="609600" indent="-609600">
              <a:buFontTx/>
              <a:buNone/>
            </a:pPr>
            <a:r>
              <a:rPr lang="en-US" altLang="en-US" b="1" i="1" smtClean="0"/>
              <a:t>	</a:t>
            </a:r>
            <a:r>
              <a:rPr lang="en-US" altLang="en-US" sz="3600" b="1" i="1" smtClean="0">
                <a:solidFill>
                  <a:srgbClr val="CC0000"/>
                </a:solidFill>
              </a:rPr>
              <a:t>Insist that the board keep the community informed on the progress and needs of the district. </a:t>
            </a:r>
          </a:p>
          <a:p>
            <a:pPr marL="609600" indent="-609600">
              <a:buFontTx/>
              <a:buNone/>
            </a:pPr>
            <a:endParaRPr lang="en-US" altLang="en-US" sz="3600" b="1" i="1" smtClean="0">
              <a:solidFill>
                <a:srgbClr val="CC0000"/>
              </a:solidFill>
            </a:endParaRPr>
          </a:p>
          <a:p>
            <a:pPr marL="609600" indent="-609600">
              <a:buFontTx/>
              <a:buNone/>
            </a:pPr>
            <a:r>
              <a:rPr lang="en-US" altLang="en-US" sz="3600" b="1" i="1" smtClean="0">
                <a:solidFill>
                  <a:srgbClr val="CC0000"/>
                </a:solidFill>
              </a:rPr>
              <a:t>	DON’T discuss confidential matters with anyone but the board.</a:t>
            </a:r>
          </a:p>
        </p:txBody>
      </p:sp>
      <p:sp>
        <p:nvSpPr>
          <p:cNvPr id="3" name="Footer Placeholder 2"/>
          <p:cNvSpPr>
            <a:spLocks noGrp="1"/>
          </p:cNvSpPr>
          <p:nvPr>
            <p:ph type="ftr" sz="quarter" idx="10"/>
          </p:nvPr>
        </p:nvSpPr>
        <p:spPr bwMode="ltGray"/>
        <p:txBody>
          <a:bodyPr/>
          <a:lstStyle/>
          <a:p>
            <a:pPr>
              <a:defRPr/>
            </a:pPr>
            <a:r>
              <a:rPr lang="en-US" dirty="0" smtClean="0"/>
              <a:t>New Jersey School Boards Association – Serving Local Boards of Education Since 1914</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 calcmode="lin" valueType="num">
                                      <p:cBhvr additive="base">
                                        <p:cTn id="7" dur="500" fill="hold"/>
                                        <p:tgtEl>
                                          <p:spTgt spid="245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45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4579">
                                            <p:txEl>
                                              <p:pRg st="2" end="2"/>
                                            </p:txEl>
                                          </p:spTgt>
                                        </p:tgtEl>
                                        <p:attrNameLst>
                                          <p:attrName>style.visibility</p:attrName>
                                        </p:attrNameLst>
                                      </p:cBhvr>
                                      <p:to>
                                        <p:strVal val="visible"/>
                                      </p:to>
                                    </p:set>
                                    <p:anim calcmode="lin" valueType="num">
                                      <p:cBhvr additive="base">
                                        <p:cTn id="13" dur="500" fill="hold"/>
                                        <p:tgtEl>
                                          <p:spTgt spid="2457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457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7"/>
          <p:cNvSpPr>
            <a:spLocks noGrp="1"/>
          </p:cNvSpPr>
          <p:nvPr>
            <p:ph type="title"/>
          </p:nvPr>
        </p:nvSpPr>
        <p:spPr bwMode="gray"/>
        <p:txBody>
          <a:bodyPr/>
          <a:lstStyle/>
          <a:p>
            <a:pPr eaLnBrk="1" hangingPunct="1"/>
            <a:r>
              <a:rPr lang="en-US" altLang="en-US" dirty="0" smtClean="0"/>
              <a:t>Hypothetically…</a:t>
            </a:r>
          </a:p>
        </p:txBody>
      </p:sp>
      <p:sp>
        <p:nvSpPr>
          <p:cNvPr id="28675" name="Text Placeholder 6"/>
          <p:cNvSpPr>
            <a:spLocks noGrp="1"/>
          </p:cNvSpPr>
          <p:nvPr>
            <p:ph sz="half" idx="1"/>
          </p:nvPr>
        </p:nvSpPr>
        <p:spPr>
          <a:xfrm>
            <a:off x="762000" y="1295400"/>
            <a:ext cx="7620000" cy="2209800"/>
          </a:xfrm>
        </p:spPr>
        <p:txBody>
          <a:bodyPr/>
          <a:lstStyle/>
          <a:p>
            <a:pPr marL="0" indent="0" eaLnBrk="1" hangingPunct="1">
              <a:buFontTx/>
              <a:buNone/>
            </a:pPr>
            <a:r>
              <a:rPr lang="en-US" altLang="en-US" smtClean="0"/>
              <a:t>A board member, during Executive Session, texting confidential information, to a member of the public who is waiting outside, so that he/she will be able to ask specific questions of the board during the Public Comments section? </a:t>
            </a:r>
          </a:p>
        </p:txBody>
      </p:sp>
      <p:sp>
        <p:nvSpPr>
          <p:cNvPr id="28676" name="Content Placeholder 8"/>
          <p:cNvSpPr>
            <a:spLocks noGrp="1"/>
          </p:cNvSpPr>
          <p:nvPr>
            <p:ph sz="half" idx="2"/>
          </p:nvPr>
        </p:nvSpPr>
        <p:spPr>
          <a:xfrm>
            <a:off x="685800" y="4114800"/>
            <a:ext cx="8001000" cy="2316163"/>
          </a:xfrm>
        </p:spPr>
        <p:txBody>
          <a:bodyPr/>
          <a:lstStyle/>
          <a:p>
            <a:pPr marL="0" indent="0" eaLnBrk="1" hangingPunct="1">
              <a:buFontTx/>
              <a:buNone/>
            </a:pPr>
            <a:r>
              <a:rPr lang="en-US" altLang="en-US" smtClean="0"/>
              <a:t>A board member texting a member of the public  or a fellow board member during public session so that they can ask specific questions of the board during public session?</a:t>
            </a:r>
          </a:p>
        </p:txBody>
      </p:sp>
      <p:sp>
        <p:nvSpPr>
          <p:cNvPr id="33797" name="Footer Placeholder 4"/>
          <p:cNvSpPr>
            <a:spLocks noGrp="1"/>
          </p:cNvSpPr>
          <p:nvPr>
            <p:ph type="ftr" sz="quarter" idx="10"/>
          </p:nvPr>
        </p:nvSpPr>
        <p:spPr bwMode="ltGray">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rgbClr val="993333"/>
              </a:buClr>
              <a:buChar char="•"/>
              <a:defRPr sz="3200">
                <a:solidFill>
                  <a:srgbClr val="003366"/>
                </a:solidFill>
                <a:latin typeface="Arial" charset="0"/>
              </a:defRPr>
            </a:lvl1pPr>
            <a:lvl2pPr marL="742950" indent="-285750" algn="l" eaLnBrk="0" hangingPunct="0">
              <a:spcBef>
                <a:spcPct val="20000"/>
              </a:spcBef>
              <a:buClr>
                <a:srgbClr val="993333"/>
              </a:buClr>
              <a:buChar char="–"/>
              <a:defRPr sz="2800">
                <a:solidFill>
                  <a:srgbClr val="003366"/>
                </a:solidFill>
                <a:latin typeface="Arial" charset="0"/>
              </a:defRPr>
            </a:lvl2pPr>
            <a:lvl3pPr marL="1143000" indent="-228600" algn="l" eaLnBrk="0" hangingPunct="0">
              <a:spcBef>
                <a:spcPct val="20000"/>
              </a:spcBef>
              <a:buClr>
                <a:srgbClr val="993333"/>
              </a:buClr>
              <a:buChar char="•"/>
              <a:defRPr sz="2400">
                <a:solidFill>
                  <a:srgbClr val="003366"/>
                </a:solidFill>
                <a:latin typeface="Arial" charset="0"/>
              </a:defRPr>
            </a:lvl3pPr>
            <a:lvl4pPr marL="1600200" indent="-228600" algn="l" eaLnBrk="0" hangingPunct="0">
              <a:spcBef>
                <a:spcPct val="20000"/>
              </a:spcBef>
              <a:buClr>
                <a:srgbClr val="993333"/>
              </a:buClr>
              <a:buChar char="–"/>
              <a:defRPr sz="2000">
                <a:solidFill>
                  <a:srgbClr val="003366"/>
                </a:solidFill>
                <a:latin typeface="Arial" charset="0"/>
              </a:defRPr>
            </a:lvl4pPr>
            <a:lvl5pPr marL="2057400" indent="-228600" algn="l" eaLnBrk="0" hangingPunct="0">
              <a:spcBef>
                <a:spcPct val="20000"/>
              </a:spcBef>
              <a:buClr>
                <a:srgbClr val="993333"/>
              </a:buClr>
              <a:buChar char="»"/>
              <a:defRPr sz="2000">
                <a:solidFill>
                  <a:srgbClr val="003366"/>
                </a:solidFill>
                <a:latin typeface="Arial" charset="0"/>
              </a:defRPr>
            </a:lvl5pPr>
            <a:lvl6pPr marL="2514600" indent="-228600" eaLnBrk="0" fontAlgn="base" hangingPunct="0">
              <a:spcBef>
                <a:spcPct val="20000"/>
              </a:spcBef>
              <a:spcAft>
                <a:spcPct val="0"/>
              </a:spcAft>
              <a:buClr>
                <a:srgbClr val="993333"/>
              </a:buClr>
              <a:buChar char="»"/>
              <a:defRPr sz="2000">
                <a:solidFill>
                  <a:srgbClr val="003366"/>
                </a:solidFill>
                <a:latin typeface="Arial" charset="0"/>
              </a:defRPr>
            </a:lvl6pPr>
            <a:lvl7pPr marL="2971800" indent="-228600" eaLnBrk="0" fontAlgn="base" hangingPunct="0">
              <a:spcBef>
                <a:spcPct val="20000"/>
              </a:spcBef>
              <a:spcAft>
                <a:spcPct val="0"/>
              </a:spcAft>
              <a:buClr>
                <a:srgbClr val="993333"/>
              </a:buClr>
              <a:buChar char="»"/>
              <a:defRPr sz="2000">
                <a:solidFill>
                  <a:srgbClr val="003366"/>
                </a:solidFill>
                <a:latin typeface="Arial" charset="0"/>
              </a:defRPr>
            </a:lvl7pPr>
            <a:lvl8pPr marL="3429000" indent="-228600" eaLnBrk="0" fontAlgn="base" hangingPunct="0">
              <a:spcBef>
                <a:spcPct val="20000"/>
              </a:spcBef>
              <a:spcAft>
                <a:spcPct val="0"/>
              </a:spcAft>
              <a:buClr>
                <a:srgbClr val="993333"/>
              </a:buClr>
              <a:buChar char="»"/>
              <a:defRPr sz="2000">
                <a:solidFill>
                  <a:srgbClr val="003366"/>
                </a:solidFill>
                <a:latin typeface="Arial" charset="0"/>
              </a:defRPr>
            </a:lvl8pPr>
            <a:lvl9pPr marL="3886200" indent="-228600" eaLnBrk="0" fontAlgn="base" hangingPunct="0">
              <a:spcBef>
                <a:spcPct val="20000"/>
              </a:spcBef>
              <a:spcAft>
                <a:spcPct val="0"/>
              </a:spcAft>
              <a:buClr>
                <a:srgbClr val="993333"/>
              </a:buClr>
              <a:buChar char="»"/>
              <a:defRPr sz="2000">
                <a:solidFill>
                  <a:srgbClr val="003366"/>
                </a:solidFill>
                <a:latin typeface="Arial" charset="0"/>
              </a:defRPr>
            </a:lvl9pPr>
          </a:lstStyle>
          <a:p>
            <a:pPr eaLnBrk="1" hangingPunct="1">
              <a:spcBef>
                <a:spcPct val="0"/>
              </a:spcBef>
              <a:buClrTx/>
              <a:buFontTx/>
              <a:buNone/>
            </a:pPr>
            <a:r>
              <a:rPr lang="en-US" altLang="en-US" sz="1200" dirty="0" smtClean="0">
                <a:solidFill>
                  <a:schemeClr val="bg1"/>
                </a:solidFill>
              </a:rPr>
              <a:t>New Jersey School Boards Association – Serving Local Boards of Education Since 1914</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 calcmode="lin" valueType="num">
                                      <p:cBhvr additive="base">
                                        <p:cTn id="7" dur="500" fill="hold"/>
                                        <p:tgtEl>
                                          <p:spTgt spid="286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86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8676">
                                            <p:txEl>
                                              <p:pRg st="0" end="0"/>
                                            </p:txEl>
                                          </p:spTgt>
                                        </p:tgtEl>
                                        <p:attrNameLst>
                                          <p:attrName>style.visibility</p:attrName>
                                        </p:attrNameLst>
                                      </p:cBhvr>
                                      <p:to>
                                        <p:strVal val="visible"/>
                                      </p:to>
                                    </p:set>
                                    <p:anim calcmode="lin" valueType="num">
                                      <p:cBhvr additive="base">
                                        <p:cTn id="13" dur="500" fill="hold"/>
                                        <p:tgtEl>
                                          <p:spTgt spid="2867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867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P spid="28676"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bwMode="gray"/>
        <p:txBody>
          <a:bodyPr/>
          <a:lstStyle/>
          <a:p>
            <a:r>
              <a:rPr lang="en-US" altLang="en-US" sz="4400" dirty="0" smtClean="0"/>
              <a:t>Code of Ethics (continued)</a:t>
            </a:r>
          </a:p>
        </p:txBody>
      </p:sp>
      <p:sp>
        <p:nvSpPr>
          <p:cNvPr id="26627" name="Rectangle 3"/>
          <p:cNvSpPr>
            <a:spLocks noGrp="1" noChangeArrowheads="1"/>
          </p:cNvSpPr>
          <p:nvPr>
            <p:ph type="body" idx="1"/>
          </p:nvPr>
        </p:nvSpPr>
        <p:spPr/>
        <p:txBody>
          <a:bodyPr/>
          <a:lstStyle/>
          <a:p>
            <a:pPr marL="609600" indent="-609600">
              <a:buFontTx/>
              <a:buNone/>
            </a:pPr>
            <a:r>
              <a:rPr lang="en-US" altLang="en-US" b="1" smtClean="0">
                <a:cs typeface="Times New Roman" pitchFamily="18" charset="0"/>
              </a:rPr>
              <a:t>	</a:t>
            </a:r>
            <a:r>
              <a:rPr lang="en-US" altLang="en-US" smtClean="0">
                <a:cs typeface="Times New Roman" pitchFamily="18" charset="0"/>
              </a:rPr>
              <a:t>h. I will vote to appoint the best qualified personnel available after consideration of the recommendation of the chief administrative officer.</a:t>
            </a:r>
          </a:p>
          <a:p>
            <a:pPr marL="609600" indent="-609600">
              <a:buFontTx/>
              <a:buNone/>
            </a:pPr>
            <a:endParaRPr lang="en-US" altLang="en-US" smtClean="0">
              <a:cs typeface="Times New Roman" pitchFamily="18" charset="0"/>
            </a:endParaRPr>
          </a:p>
          <a:p>
            <a:pPr marL="609600" indent="-609600">
              <a:buFontTx/>
              <a:buNone/>
            </a:pPr>
            <a:r>
              <a:rPr lang="en-US" altLang="en-US" b="1" i="1" smtClean="0">
                <a:solidFill>
                  <a:srgbClr val="CC0000"/>
                </a:solidFill>
              </a:rPr>
              <a:t>	Consider the recommendation of the CSA on all matters pertaining to education.  DON’T undermine a decision of the board.</a:t>
            </a:r>
          </a:p>
        </p:txBody>
      </p:sp>
      <p:sp>
        <p:nvSpPr>
          <p:cNvPr id="3" name="Footer Placeholder 2"/>
          <p:cNvSpPr>
            <a:spLocks noGrp="1"/>
          </p:cNvSpPr>
          <p:nvPr>
            <p:ph type="ftr" sz="quarter" idx="10"/>
          </p:nvPr>
        </p:nvSpPr>
        <p:spPr bwMode="ltGray"/>
        <p:txBody>
          <a:bodyPr/>
          <a:lstStyle/>
          <a:p>
            <a:pPr>
              <a:defRPr/>
            </a:pPr>
            <a:r>
              <a:rPr lang="en-US" dirty="0" smtClean="0"/>
              <a:t>New Jersey School Boards Association – Serving Local Boards of Education Since 1914</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 calcmode="lin" valueType="num">
                                      <p:cBhvr additive="base">
                                        <p:cTn id="7" dur="500" fill="hold"/>
                                        <p:tgtEl>
                                          <p:spTgt spid="266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6627">
                                            <p:txEl>
                                              <p:pRg st="2" end="2"/>
                                            </p:txEl>
                                          </p:spTgt>
                                        </p:tgtEl>
                                        <p:attrNameLst>
                                          <p:attrName>style.visibility</p:attrName>
                                        </p:attrNameLst>
                                      </p:cBhvr>
                                      <p:to>
                                        <p:strVal val="visible"/>
                                      </p:to>
                                    </p:set>
                                    <p:anim calcmode="lin" valueType="num">
                                      <p:cBhvr additive="base">
                                        <p:cTn id="13"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bwMode="gray"/>
        <p:txBody>
          <a:bodyPr/>
          <a:lstStyle/>
          <a:p>
            <a:pPr algn="ctr"/>
            <a:r>
              <a:rPr lang="en-US" altLang="en-US" sz="4400" smtClean="0"/>
              <a:t>Can we do this…?</a:t>
            </a:r>
          </a:p>
        </p:txBody>
      </p:sp>
      <p:sp>
        <p:nvSpPr>
          <p:cNvPr id="27651" name="Rectangle 3"/>
          <p:cNvSpPr>
            <a:spLocks noGrp="1" noChangeArrowheads="1"/>
          </p:cNvSpPr>
          <p:nvPr>
            <p:ph type="body" idx="1"/>
          </p:nvPr>
        </p:nvSpPr>
        <p:spPr/>
        <p:txBody>
          <a:bodyPr/>
          <a:lstStyle/>
          <a:p>
            <a:pPr>
              <a:defRPr/>
            </a:pPr>
            <a:r>
              <a:rPr lang="en-US" altLang="en-US" dirty="0" smtClean="0"/>
              <a:t>A board member writes up an evaluation of his children’s teachers who he believes are not performing up to speed and gives that to the principal?</a:t>
            </a:r>
          </a:p>
          <a:p>
            <a:pPr marL="0" indent="0">
              <a:buFontTx/>
              <a:buNone/>
              <a:defRPr/>
            </a:pPr>
            <a:endParaRPr lang="en-US" altLang="en-US" dirty="0" smtClean="0"/>
          </a:p>
          <a:p>
            <a:pPr>
              <a:defRPr/>
            </a:pPr>
            <a:r>
              <a:rPr lang="en-US" altLang="en-US" dirty="0" smtClean="0"/>
              <a:t>The board creates a policy that directs the CSA to bring to the board at least 2 finalists for every administrative position to be filled?</a:t>
            </a:r>
          </a:p>
        </p:txBody>
      </p:sp>
      <p:sp>
        <p:nvSpPr>
          <p:cNvPr id="3" name="Footer Placeholder 2"/>
          <p:cNvSpPr>
            <a:spLocks noGrp="1"/>
          </p:cNvSpPr>
          <p:nvPr>
            <p:ph type="ftr" sz="quarter" idx="10"/>
          </p:nvPr>
        </p:nvSpPr>
        <p:spPr bwMode="ltGray">
          <a:xfrm>
            <a:off x="304800" y="6553200"/>
            <a:ext cx="8382000" cy="396875"/>
          </a:xfrm>
        </p:spPr>
        <p:txBody>
          <a:bodyPr/>
          <a:lstStyle/>
          <a:p>
            <a:pPr>
              <a:defRPr/>
            </a:pPr>
            <a:r>
              <a:rPr lang="en-US" smtClean="0"/>
              <a:t>New Jersey School Boards Association – Serving Local Boards of Education Since 1914</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 calcmode="lin" valueType="num">
                                      <p:cBhvr additive="base">
                                        <p:cTn id="7" dur="500" fill="hold"/>
                                        <p:tgtEl>
                                          <p:spTgt spid="276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76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7651">
                                            <p:txEl>
                                              <p:pRg st="2" end="2"/>
                                            </p:txEl>
                                          </p:spTgt>
                                        </p:tgtEl>
                                        <p:attrNameLst>
                                          <p:attrName>style.visibility</p:attrName>
                                        </p:attrNameLst>
                                      </p:cBhvr>
                                      <p:to>
                                        <p:strVal val="visible"/>
                                      </p:to>
                                    </p:set>
                                    <p:anim calcmode="lin" valueType="num">
                                      <p:cBhvr additive="base">
                                        <p:cTn id="13" dur="500" fill="hold"/>
                                        <p:tgtEl>
                                          <p:spTgt spid="2765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765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bwMode="gray"/>
        <p:txBody>
          <a:bodyPr/>
          <a:lstStyle/>
          <a:p>
            <a:r>
              <a:rPr lang="en-US" altLang="en-US" sz="4400" dirty="0" smtClean="0"/>
              <a:t>Code of Ethics (continued)</a:t>
            </a:r>
          </a:p>
        </p:txBody>
      </p:sp>
      <p:sp>
        <p:nvSpPr>
          <p:cNvPr id="28675" name="Rectangle 3"/>
          <p:cNvSpPr>
            <a:spLocks noGrp="1" noChangeArrowheads="1"/>
          </p:cNvSpPr>
          <p:nvPr>
            <p:ph type="body" idx="1"/>
          </p:nvPr>
        </p:nvSpPr>
        <p:spPr/>
        <p:txBody>
          <a:bodyPr/>
          <a:lstStyle/>
          <a:p>
            <a:pPr>
              <a:buFontTx/>
              <a:buNone/>
            </a:pPr>
            <a:r>
              <a:rPr lang="en-US" altLang="en-US" sz="4000" smtClean="0">
                <a:latin typeface="Times New Roman" pitchFamily="18" charset="0"/>
                <a:cs typeface="Times New Roman" pitchFamily="18" charset="0"/>
              </a:rPr>
              <a:t>	</a:t>
            </a:r>
            <a:r>
              <a:rPr lang="en-US" altLang="en-US" smtClean="0">
                <a:ea typeface="Arial Unicode MS" pitchFamily="34" charset="-128"/>
                <a:cs typeface="Arial Unicode MS" pitchFamily="34" charset="-128"/>
              </a:rPr>
              <a:t>i. I will support and protect school personnel in proper performance of their duties.</a:t>
            </a:r>
          </a:p>
          <a:p>
            <a:pPr>
              <a:buFontTx/>
              <a:buNone/>
            </a:pPr>
            <a:endParaRPr lang="en-US" altLang="en-US" smtClean="0">
              <a:ea typeface="Arial Unicode MS" pitchFamily="34" charset="-128"/>
              <a:cs typeface="Arial Unicode MS" pitchFamily="34" charset="-128"/>
            </a:endParaRPr>
          </a:p>
          <a:p>
            <a:pPr>
              <a:buFontTx/>
              <a:buNone/>
            </a:pPr>
            <a:r>
              <a:rPr lang="en-US" altLang="en-US" b="1" i="1" smtClean="0"/>
              <a:t>	</a:t>
            </a:r>
            <a:r>
              <a:rPr lang="en-US" altLang="en-US" b="1" i="1" smtClean="0">
                <a:solidFill>
                  <a:srgbClr val="CC0000"/>
                </a:solidFill>
              </a:rPr>
              <a:t>Support and protect school personnel in proper performance of their duties.</a:t>
            </a:r>
          </a:p>
          <a:p>
            <a:pPr>
              <a:buFontTx/>
              <a:buNone/>
            </a:pPr>
            <a:r>
              <a:rPr lang="en-US" altLang="en-US" b="1" i="1" smtClean="0">
                <a:solidFill>
                  <a:srgbClr val="CC0000"/>
                </a:solidFill>
              </a:rPr>
              <a:t>	DON’T violate the chain of command or publicly criticize staff members.</a:t>
            </a:r>
          </a:p>
        </p:txBody>
      </p:sp>
      <p:sp>
        <p:nvSpPr>
          <p:cNvPr id="3" name="Footer Placeholder 2"/>
          <p:cNvSpPr>
            <a:spLocks noGrp="1"/>
          </p:cNvSpPr>
          <p:nvPr>
            <p:ph type="ftr" sz="quarter" idx="10"/>
          </p:nvPr>
        </p:nvSpPr>
        <p:spPr bwMode="ltGray"/>
        <p:txBody>
          <a:bodyPr/>
          <a:lstStyle/>
          <a:p>
            <a:pPr>
              <a:defRPr/>
            </a:pPr>
            <a:r>
              <a:rPr lang="en-US" dirty="0" smtClean="0"/>
              <a:t>New Jersey School Boards Association – Serving Local Boards of Education Since 1914</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 calcmode="lin" valueType="num">
                                      <p:cBhvr additive="base">
                                        <p:cTn id="7" dur="500" fill="hold"/>
                                        <p:tgtEl>
                                          <p:spTgt spid="286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86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8675">
                                            <p:txEl>
                                              <p:pRg st="2" end="2"/>
                                            </p:txEl>
                                          </p:spTgt>
                                        </p:tgtEl>
                                        <p:attrNameLst>
                                          <p:attrName>style.visibility</p:attrName>
                                        </p:attrNameLst>
                                      </p:cBhvr>
                                      <p:to>
                                        <p:strVal val="visible"/>
                                      </p:to>
                                    </p:set>
                                    <p:anim calcmode="lin" valueType="num">
                                      <p:cBhvr additive="base">
                                        <p:cTn id="13" dur="500" fill="hold"/>
                                        <p:tgtEl>
                                          <p:spTgt spid="2867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86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8675">
                                            <p:txEl>
                                              <p:pRg st="3" end="3"/>
                                            </p:txEl>
                                          </p:spTgt>
                                        </p:tgtEl>
                                        <p:attrNameLst>
                                          <p:attrName>style.visibility</p:attrName>
                                        </p:attrNameLst>
                                      </p:cBhvr>
                                      <p:to>
                                        <p:strVal val="visible"/>
                                      </p:to>
                                    </p:set>
                                    <p:anim calcmode="lin" valueType="num">
                                      <p:cBhvr additive="base">
                                        <p:cTn id="19" dur="500" fill="hold"/>
                                        <p:tgtEl>
                                          <p:spTgt spid="2867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867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bwMode="gray"/>
        <p:txBody>
          <a:bodyPr/>
          <a:lstStyle/>
          <a:p>
            <a:r>
              <a:rPr lang="en-US" altLang="en-US" sz="4400" dirty="0" smtClean="0"/>
              <a:t>Code of Ethics (continued)</a:t>
            </a:r>
          </a:p>
        </p:txBody>
      </p:sp>
      <p:sp>
        <p:nvSpPr>
          <p:cNvPr id="29699" name="Rectangle 3"/>
          <p:cNvSpPr>
            <a:spLocks noGrp="1" noChangeArrowheads="1"/>
          </p:cNvSpPr>
          <p:nvPr>
            <p:ph type="body" idx="1"/>
          </p:nvPr>
        </p:nvSpPr>
        <p:spPr/>
        <p:txBody>
          <a:bodyPr/>
          <a:lstStyle/>
          <a:p>
            <a:pPr marL="609600" indent="-609600">
              <a:buFontTx/>
              <a:buNone/>
            </a:pPr>
            <a:r>
              <a:rPr lang="en-US" altLang="en-US" sz="2800" b="1" smtClean="0">
                <a:ea typeface="Arial Unicode MS" pitchFamily="34" charset="-128"/>
                <a:cs typeface="Arial Unicode MS" pitchFamily="34" charset="-128"/>
              </a:rPr>
              <a:t>	</a:t>
            </a:r>
            <a:r>
              <a:rPr lang="en-US" altLang="en-US" sz="2800" smtClean="0">
                <a:ea typeface="Arial Unicode MS" pitchFamily="34" charset="-128"/>
                <a:cs typeface="Arial Unicode MS" pitchFamily="34" charset="-128"/>
              </a:rPr>
              <a:t>j.  I will refer all complaints to the chief administrative officer and will act on the complaints at public meetings only after failure of an administrative solution.</a:t>
            </a:r>
          </a:p>
          <a:p>
            <a:pPr marL="609600" indent="-609600">
              <a:buFontTx/>
              <a:buNone/>
            </a:pPr>
            <a:endParaRPr lang="en-US" altLang="en-US" sz="2800" b="1" smtClean="0">
              <a:ea typeface="Arial Unicode MS" pitchFamily="34" charset="-128"/>
              <a:cs typeface="Arial Unicode MS" pitchFamily="34" charset="-128"/>
            </a:endParaRPr>
          </a:p>
          <a:p>
            <a:pPr marL="609600" indent="-609600">
              <a:buFontTx/>
              <a:buNone/>
            </a:pPr>
            <a:r>
              <a:rPr lang="en-US" altLang="en-US" sz="2800" b="1" i="1" smtClean="0"/>
              <a:t>	</a:t>
            </a:r>
            <a:r>
              <a:rPr lang="en-US" altLang="en-US" sz="2800" b="1" i="1" smtClean="0">
                <a:solidFill>
                  <a:srgbClr val="CC0000"/>
                </a:solidFill>
              </a:rPr>
              <a:t>Refer all complaints to the superintendent. </a:t>
            </a:r>
          </a:p>
          <a:p>
            <a:pPr marL="609600" indent="-609600">
              <a:buFontTx/>
              <a:buNone/>
            </a:pPr>
            <a:r>
              <a:rPr lang="en-US" altLang="en-US" sz="2800" b="1" i="1" smtClean="0">
                <a:solidFill>
                  <a:srgbClr val="CC0000"/>
                </a:solidFill>
              </a:rPr>
              <a:t>	DON’T make any promises to “help” or act on citizen complaints until they reach the board level after failure of an administrative solution.</a:t>
            </a:r>
          </a:p>
        </p:txBody>
      </p:sp>
      <p:sp>
        <p:nvSpPr>
          <p:cNvPr id="3" name="Footer Placeholder 2"/>
          <p:cNvSpPr>
            <a:spLocks noGrp="1"/>
          </p:cNvSpPr>
          <p:nvPr>
            <p:ph type="ftr" sz="quarter" idx="10"/>
          </p:nvPr>
        </p:nvSpPr>
        <p:spPr bwMode="ltGray"/>
        <p:txBody>
          <a:bodyPr/>
          <a:lstStyle/>
          <a:p>
            <a:pPr>
              <a:defRPr/>
            </a:pPr>
            <a:r>
              <a:rPr lang="en-US" dirty="0" smtClean="0"/>
              <a:t>New Jersey School Boards Association – Serving Local Boards of Education Since 1914</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 calcmode="lin" valueType="num">
                                      <p:cBhvr additive="base">
                                        <p:cTn id="7" dur="500" fill="hold"/>
                                        <p:tgtEl>
                                          <p:spTgt spid="296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96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9699">
                                            <p:txEl>
                                              <p:pRg st="2" end="2"/>
                                            </p:txEl>
                                          </p:spTgt>
                                        </p:tgtEl>
                                        <p:attrNameLst>
                                          <p:attrName>style.visibility</p:attrName>
                                        </p:attrNameLst>
                                      </p:cBhvr>
                                      <p:to>
                                        <p:strVal val="visible"/>
                                      </p:to>
                                    </p:set>
                                    <p:anim calcmode="lin" valueType="num">
                                      <p:cBhvr additive="base">
                                        <p:cTn id="13" dur="500" fill="hold"/>
                                        <p:tgtEl>
                                          <p:spTgt spid="2969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96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9699">
                                            <p:txEl>
                                              <p:pRg st="3" end="3"/>
                                            </p:txEl>
                                          </p:spTgt>
                                        </p:tgtEl>
                                        <p:attrNameLst>
                                          <p:attrName>style.visibility</p:attrName>
                                        </p:attrNameLst>
                                      </p:cBhvr>
                                      <p:to>
                                        <p:strVal val="visible"/>
                                      </p:to>
                                    </p:set>
                                    <p:anim calcmode="lin" valueType="num">
                                      <p:cBhvr additive="base">
                                        <p:cTn id="19" dur="500" fill="hold"/>
                                        <p:tgtEl>
                                          <p:spTgt spid="2969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969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bwMode="ltGray"/>
        <p:txBody>
          <a:bodyPr/>
          <a:lstStyle/>
          <a:p>
            <a:pPr algn="ctr"/>
            <a:r>
              <a:rPr lang="en-US" altLang="en-US" sz="4400" dirty="0" smtClean="0"/>
              <a:t>Hypothetically…?</a:t>
            </a:r>
          </a:p>
        </p:txBody>
      </p:sp>
      <p:sp>
        <p:nvSpPr>
          <p:cNvPr id="30723" name="Rectangle 3"/>
          <p:cNvSpPr>
            <a:spLocks noGrp="1" noChangeArrowheads="1"/>
          </p:cNvSpPr>
          <p:nvPr>
            <p:ph type="body" idx="1"/>
          </p:nvPr>
        </p:nvSpPr>
        <p:spPr>
          <a:xfrm>
            <a:off x="457200" y="1524000"/>
            <a:ext cx="8229600" cy="4602163"/>
          </a:xfrm>
        </p:spPr>
        <p:txBody>
          <a:bodyPr/>
          <a:lstStyle/>
          <a:p>
            <a:pPr>
              <a:lnSpc>
                <a:spcPct val="90000"/>
              </a:lnSpc>
            </a:pPr>
            <a:r>
              <a:rPr lang="en-US" altLang="en-US" sz="2800" smtClean="0"/>
              <a:t>A board member who criticizes the Athletic Director – on the soccer field, to neighbors, at social gatherings or on member’s Facebook page?</a:t>
            </a:r>
          </a:p>
          <a:p>
            <a:pPr>
              <a:lnSpc>
                <a:spcPct val="90000"/>
              </a:lnSpc>
            </a:pPr>
            <a:endParaRPr lang="en-US" altLang="en-US" sz="2800" smtClean="0"/>
          </a:p>
          <a:p>
            <a:pPr>
              <a:lnSpc>
                <a:spcPct val="90000"/>
              </a:lnSpc>
            </a:pPr>
            <a:r>
              <a:rPr lang="en-US" altLang="en-US" sz="2800" smtClean="0"/>
              <a:t>The board’s personnel committee setting up a process that enables teaching staff members to bring issues (on curriculum, scheduling, communications) directly to them in order to clear the air and improve morale?</a:t>
            </a:r>
          </a:p>
        </p:txBody>
      </p:sp>
      <p:sp>
        <p:nvSpPr>
          <p:cNvPr id="3" name="Footer Placeholder 2"/>
          <p:cNvSpPr>
            <a:spLocks noGrp="1"/>
          </p:cNvSpPr>
          <p:nvPr>
            <p:ph type="ftr" sz="quarter" idx="10"/>
          </p:nvPr>
        </p:nvSpPr>
        <p:spPr bwMode="ltGray"/>
        <p:txBody>
          <a:bodyPr/>
          <a:lstStyle/>
          <a:p>
            <a:pPr>
              <a:defRPr/>
            </a:pPr>
            <a:r>
              <a:rPr lang="en-US" dirty="0" smtClean="0"/>
              <a:t>New Jersey School Boards Association – Serving Local Boards of Education Since 1914</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 calcmode="lin" valueType="num">
                                      <p:cBhvr additive="base">
                                        <p:cTn id="7" dur="500" fill="hold"/>
                                        <p:tgtEl>
                                          <p:spTgt spid="307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0723">
                                            <p:txEl>
                                              <p:pRg st="2" end="2"/>
                                            </p:txEl>
                                          </p:spTgt>
                                        </p:tgtEl>
                                        <p:attrNameLst>
                                          <p:attrName>style.visibility</p:attrName>
                                        </p:attrNameLst>
                                      </p:cBhvr>
                                      <p:to>
                                        <p:strVal val="visible"/>
                                      </p:to>
                                    </p:set>
                                    <p:anim calcmode="lin" valueType="num">
                                      <p:cBhvr additive="base">
                                        <p:cTn id="13" dur="500" fill="hold"/>
                                        <p:tgtEl>
                                          <p:spTgt spid="3072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2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bwMode="ltGray">
          <a:xfrm>
            <a:off x="1143000" y="0"/>
            <a:ext cx="7543800" cy="952500"/>
          </a:xfrm>
        </p:spPr>
        <p:txBody>
          <a:bodyPr/>
          <a:lstStyle/>
          <a:p>
            <a:pPr algn="ctr"/>
            <a:r>
              <a:rPr lang="en-US" altLang="en-US" dirty="0" smtClean="0"/>
              <a:t>SEC Public Advisory Opinions 2015</a:t>
            </a:r>
          </a:p>
        </p:txBody>
      </p:sp>
      <p:sp>
        <p:nvSpPr>
          <p:cNvPr id="31747" name="Content Placeholder 2"/>
          <p:cNvSpPr>
            <a:spLocks noGrp="1"/>
          </p:cNvSpPr>
          <p:nvPr>
            <p:ph idx="1"/>
          </p:nvPr>
        </p:nvSpPr>
        <p:spPr>
          <a:xfrm>
            <a:off x="0" y="914400"/>
            <a:ext cx="9144000" cy="5562600"/>
          </a:xfrm>
        </p:spPr>
        <p:txBody>
          <a:bodyPr/>
          <a:lstStyle/>
          <a:p>
            <a:pPr marL="0" indent="0" algn="ctr">
              <a:buFontTx/>
              <a:buNone/>
              <a:defRPr/>
            </a:pPr>
            <a:r>
              <a:rPr lang="en-US" altLang="en-US" sz="2800" b="1" dirty="0" smtClean="0"/>
              <a:t>Contain several opinions which expand </a:t>
            </a:r>
          </a:p>
          <a:p>
            <a:pPr marL="0" indent="0" algn="ctr">
              <a:buFontTx/>
              <a:buNone/>
              <a:defRPr/>
            </a:pPr>
            <a:r>
              <a:rPr lang="en-US" altLang="en-US" sz="2800" b="1" dirty="0" smtClean="0"/>
              <a:t>prohibited conduct</a:t>
            </a:r>
          </a:p>
          <a:p>
            <a:pPr>
              <a:defRPr/>
            </a:pPr>
            <a:endParaRPr lang="en-US" altLang="en-US" sz="1200" b="1" dirty="0" smtClean="0"/>
          </a:p>
          <a:p>
            <a:pPr>
              <a:defRPr/>
            </a:pPr>
            <a:r>
              <a:rPr lang="en-US" altLang="en-US" sz="2800" b="1" dirty="0" smtClean="0"/>
              <a:t>Others may include: in-laws; cousins; cohabitants; niece; aunt (A03-13; A15-13; A22-13; A08-14; A10-14; A30-14; A43-14; A09-15; </a:t>
            </a:r>
            <a:r>
              <a:rPr lang="en-US" altLang="en-US" sz="2800" b="1" dirty="0" smtClean="0">
                <a:solidFill>
                  <a:srgbClr val="FF0000"/>
                </a:solidFill>
              </a:rPr>
              <a:t>A11-15; A16-15</a:t>
            </a:r>
            <a:r>
              <a:rPr lang="en-US" altLang="en-US" sz="2800" b="1" dirty="0" smtClean="0">
                <a:solidFill>
                  <a:srgbClr val="002060"/>
                </a:solidFill>
              </a:rPr>
              <a:t>)</a:t>
            </a:r>
          </a:p>
          <a:p>
            <a:pPr>
              <a:defRPr/>
            </a:pPr>
            <a:endParaRPr lang="en-US" altLang="en-US" sz="1200" b="1" dirty="0" smtClean="0"/>
          </a:p>
          <a:p>
            <a:pPr>
              <a:defRPr/>
            </a:pPr>
            <a:r>
              <a:rPr lang="en-US" altLang="en-US" sz="2800" b="1" dirty="0" smtClean="0"/>
              <a:t>Similar unions such as: NJEA and AFT (A13-13; A07-14; A09-14; A34-14; </a:t>
            </a:r>
            <a:r>
              <a:rPr lang="en-US" altLang="en-US" sz="2800" b="1" dirty="0" smtClean="0">
                <a:solidFill>
                  <a:srgbClr val="FF0000"/>
                </a:solidFill>
              </a:rPr>
              <a:t>A13-15</a:t>
            </a:r>
            <a:r>
              <a:rPr lang="en-US" altLang="en-US" sz="2800" b="1" dirty="0" smtClean="0"/>
              <a:t>)</a:t>
            </a:r>
          </a:p>
          <a:p>
            <a:pPr marL="0" indent="0">
              <a:buFontTx/>
              <a:buNone/>
              <a:defRPr/>
            </a:pPr>
            <a:endParaRPr lang="en-US" altLang="en-US" sz="1200" b="1" dirty="0" smtClean="0"/>
          </a:p>
          <a:p>
            <a:pPr>
              <a:defRPr/>
            </a:pPr>
            <a:r>
              <a:rPr lang="en-US" altLang="en-US" sz="2800" b="1" dirty="0" smtClean="0"/>
              <a:t>Doctrine of Necessity use in CSA evaluation and hiring (A11-14, A23-14, A24-14)</a:t>
            </a:r>
          </a:p>
          <a:p>
            <a:pPr>
              <a:defRPr/>
            </a:pPr>
            <a:endParaRPr lang="en-US" altLang="en-US" sz="1200" b="1" dirty="0" smtClean="0"/>
          </a:p>
        </p:txBody>
      </p:sp>
      <p:sp>
        <p:nvSpPr>
          <p:cNvPr id="39940" name="Footer Placeholder 3"/>
          <p:cNvSpPr>
            <a:spLocks noGrp="1"/>
          </p:cNvSpPr>
          <p:nvPr>
            <p:ph type="ftr" sz="quarter" idx="10"/>
          </p:nvPr>
        </p:nvSpPr>
        <p:spPr bwMode="ltGray">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rgbClr val="993333"/>
              </a:buClr>
              <a:buChar char="•"/>
              <a:defRPr sz="3200">
                <a:solidFill>
                  <a:srgbClr val="003366"/>
                </a:solidFill>
                <a:latin typeface="Arial" charset="0"/>
              </a:defRPr>
            </a:lvl1pPr>
            <a:lvl2pPr marL="742950" indent="-285750" algn="l" eaLnBrk="0" hangingPunct="0">
              <a:spcBef>
                <a:spcPct val="20000"/>
              </a:spcBef>
              <a:buClr>
                <a:srgbClr val="993333"/>
              </a:buClr>
              <a:buChar char="–"/>
              <a:defRPr sz="2800">
                <a:solidFill>
                  <a:srgbClr val="003366"/>
                </a:solidFill>
                <a:latin typeface="Arial" charset="0"/>
              </a:defRPr>
            </a:lvl2pPr>
            <a:lvl3pPr marL="1143000" indent="-228600" algn="l" eaLnBrk="0" hangingPunct="0">
              <a:spcBef>
                <a:spcPct val="20000"/>
              </a:spcBef>
              <a:buClr>
                <a:srgbClr val="993333"/>
              </a:buClr>
              <a:buChar char="•"/>
              <a:defRPr sz="2400">
                <a:solidFill>
                  <a:srgbClr val="003366"/>
                </a:solidFill>
                <a:latin typeface="Arial" charset="0"/>
              </a:defRPr>
            </a:lvl3pPr>
            <a:lvl4pPr marL="1600200" indent="-228600" algn="l" eaLnBrk="0" hangingPunct="0">
              <a:spcBef>
                <a:spcPct val="20000"/>
              </a:spcBef>
              <a:buClr>
                <a:srgbClr val="993333"/>
              </a:buClr>
              <a:buChar char="–"/>
              <a:defRPr sz="2000">
                <a:solidFill>
                  <a:srgbClr val="003366"/>
                </a:solidFill>
                <a:latin typeface="Arial" charset="0"/>
              </a:defRPr>
            </a:lvl4pPr>
            <a:lvl5pPr marL="2057400" indent="-228600" algn="l" eaLnBrk="0" hangingPunct="0">
              <a:spcBef>
                <a:spcPct val="20000"/>
              </a:spcBef>
              <a:buClr>
                <a:srgbClr val="993333"/>
              </a:buClr>
              <a:buChar char="»"/>
              <a:defRPr sz="2000">
                <a:solidFill>
                  <a:srgbClr val="003366"/>
                </a:solidFill>
                <a:latin typeface="Arial" charset="0"/>
              </a:defRPr>
            </a:lvl5pPr>
            <a:lvl6pPr marL="2514600" indent="-228600" eaLnBrk="0" fontAlgn="base" hangingPunct="0">
              <a:spcBef>
                <a:spcPct val="20000"/>
              </a:spcBef>
              <a:spcAft>
                <a:spcPct val="0"/>
              </a:spcAft>
              <a:buClr>
                <a:srgbClr val="993333"/>
              </a:buClr>
              <a:buChar char="»"/>
              <a:defRPr sz="2000">
                <a:solidFill>
                  <a:srgbClr val="003366"/>
                </a:solidFill>
                <a:latin typeface="Arial" charset="0"/>
              </a:defRPr>
            </a:lvl6pPr>
            <a:lvl7pPr marL="2971800" indent="-228600" eaLnBrk="0" fontAlgn="base" hangingPunct="0">
              <a:spcBef>
                <a:spcPct val="20000"/>
              </a:spcBef>
              <a:spcAft>
                <a:spcPct val="0"/>
              </a:spcAft>
              <a:buClr>
                <a:srgbClr val="993333"/>
              </a:buClr>
              <a:buChar char="»"/>
              <a:defRPr sz="2000">
                <a:solidFill>
                  <a:srgbClr val="003366"/>
                </a:solidFill>
                <a:latin typeface="Arial" charset="0"/>
              </a:defRPr>
            </a:lvl7pPr>
            <a:lvl8pPr marL="3429000" indent="-228600" eaLnBrk="0" fontAlgn="base" hangingPunct="0">
              <a:spcBef>
                <a:spcPct val="20000"/>
              </a:spcBef>
              <a:spcAft>
                <a:spcPct val="0"/>
              </a:spcAft>
              <a:buClr>
                <a:srgbClr val="993333"/>
              </a:buClr>
              <a:buChar char="»"/>
              <a:defRPr sz="2000">
                <a:solidFill>
                  <a:srgbClr val="003366"/>
                </a:solidFill>
                <a:latin typeface="Arial" charset="0"/>
              </a:defRPr>
            </a:lvl8pPr>
            <a:lvl9pPr marL="3886200" indent="-228600" eaLnBrk="0" fontAlgn="base" hangingPunct="0">
              <a:spcBef>
                <a:spcPct val="20000"/>
              </a:spcBef>
              <a:spcAft>
                <a:spcPct val="0"/>
              </a:spcAft>
              <a:buClr>
                <a:srgbClr val="993333"/>
              </a:buClr>
              <a:buChar char="»"/>
              <a:defRPr sz="2000">
                <a:solidFill>
                  <a:srgbClr val="003366"/>
                </a:solidFill>
                <a:latin typeface="Arial" charset="0"/>
              </a:defRPr>
            </a:lvl9pPr>
          </a:lstStyle>
          <a:p>
            <a:pPr eaLnBrk="1" hangingPunct="1">
              <a:spcBef>
                <a:spcPct val="0"/>
              </a:spcBef>
              <a:buClrTx/>
              <a:buFontTx/>
              <a:buNone/>
            </a:pPr>
            <a:r>
              <a:rPr lang="en-US" altLang="en-US" sz="1200" dirty="0" smtClean="0">
                <a:solidFill>
                  <a:schemeClr val="bg1"/>
                </a:solidFill>
              </a:rPr>
              <a:t>New Jersey School Boards Association – Serving Local Boards of Education Since 1914</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 calcmode="lin" valueType="num">
                                      <p:cBhvr additive="base">
                                        <p:cTn id="7" dur="500" fill="hold"/>
                                        <p:tgtEl>
                                          <p:spTgt spid="317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174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1747">
                                            <p:txEl>
                                              <p:pRg st="1" end="1"/>
                                            </p:txEl>
                                          </p:spTgt>
                                        </p:tgtEl>
                                        <p:attrNameLst>
                                          <p:attrName>style.visibility</p:attrName>
                                        </p:attrNameLst>
                                      </p:cBhvr>
                                      <p:to>
                                        <p:strVal val="visible"/>
                                      </p:to>
                                    </p:set>
                                    <p:anim calcmode="lin" valueType="num">
                                      <p:cBhvr additive="base">
                                        <p:cTn id="11" dur="500" fill="hold"/>
                                        <p:tgtEl>
                                          <p:spTgt spid="3174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174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1747">
                                            <p:txEl>
                                              <p:pRg st="3" end="3"/>
                                            </p:txEl>
                                          </p:spTgt>
                                        </p:tgtEl>
                                        <p:attrNameLst>
                                          <p:attrName>style.visibility</p:attrName>
                                        </p:attrNameLst>
                                      </p:cBhvr>
                                      <p:to>
                                        <p:strVal val="visible"/>
                                      </p:to>
                                    </p:set>
                                    <p:anim calcmode="lin" valueType="num">
                                      <p:cBhvr additive="base">
                                        <p:cTn id="17" dur="500" fill="hold"/>
                                        <p:tgtEl>
                                          <p:spTgt spid="31747">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174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1747">
                                            <p:txEl>
                                              <p:pRg st="5" end="5"/>
                                            </p:txEl>
                                          </p:spTgt>
                                        </p:tgtEl>
                                        <p:attrNameLst>
                                          <p:attrName>style.visibility</p:attrName>
                                        </p:attrNameLst>
                                      </p:cBhvr>
                                      <p:to>
                                        <p:strVal val="visible"/>
                                      </p:to>
                                    </p:set>
                                    <p:anim calcmode="lin" valueType="num">
                                      <p:cBhvr additive="base">
                                        <p:cTn id="23" dur="500" fill="hold"/>
                                        <p:tgtEl>
                                          <p:spTgt spid="31747">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174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1747">
                                            <p:txEl>
                                              <p:pRg st="7" end="7"/>
                                            </p:txEl>
                                          </p:spTgt>
                                        </p:tgtEl>
                                        <p:attrNameLst>
                                          <p:attrName>style.visibility</p:attrName>
                                        </p:attrNameLst>
                                      </p:cBhvr>
                                      <p:to>
                                        <p:strVal val="visible"/>
                                      </p:to>
                                    </p:set>
                                    <p:anim calcmode="lin" valueType="num">
                                      <p:cBhvr additive="base">
                                        <p:cTn id="29" dur="500" fill="hold"/>
                                        <p:tgtEl>
                                          <p:spTgt spid="31747">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1747">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bwMode="ltGray">
          <a:xfrm>
            <a:off x="0" y="0"/>
            <a:ext cx="9144000" cy="952500"/>
          </a:xfrm>
        </p:spPr>
        <p:txBody>
          <a:bodyPr/>
          <a:lstStyle/>
          <a:p>
            <a:r>
              <a:rPr lang="en-US" altLang="en-US" sz="4400" dirty="0" smtClean="0"/>
              <a:t>School Ethics Commission (SEC)</a:t>
            </a:r>
          </a:p>
        </p:txBody>
      </p:sp>
      <p:graphicFrame>
        <p:nvGraphicFramePr>
          <p:cNvPr id="5" name="Content Placeholder 4"/>
          <p:cNvGraphicFramePr>
            <a:graphicFrameLocks noGrp="1"/>
          </p:cNvGraphicFramePr>
          <p:nvPr>
            <p:ph idx="1"/>
          </p:nvPr>
        </p:nvGraphicFramePr>
        <p:xfrm>
          <a:off x="457200" y="1066800"/>
          <a:ext cx="8229600" cy="495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148" name="Footer Placeholder 3"/>
          <p:cNvSpPr>
            <a:spLocks noGrp="1"/>
          </p:cNvSpPr>
          <p:nvPr>
            <p:ph type="ftr" sz="quarter" idx="10"/>
          </p:nvPr>
        </p:nvSpPr>
        <p:spPr bwMode="ltGray">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rgbClr val="993333"/>
              </a:buClr>
              <a:buChar char="•"/>
              <a:defRPr sz="3200">
                <a:solidFill>
                  <a:srgbClr val="003366"/>
                </a:solidFill>
                <a:latin typeface="Arial" charset="0"/>
              </a:defRPr>
            </a:lvl1pPr>
            <a:lvl2pPr marL="742950" indent="-285750" algn="l" eaLnBrk="0" hangingPunct="0">
              <a:spcBef>
                <a:spcPct val="20000"/>
              </a:spcBef>
              <a:buClr>
                <a:srgbClr val="993333"/>
              </a:buClr>
              <a:buChar char="–"/>
              <a:defRPr sz="2800">
                <a:solidFill>
                  <a:srgbClr val="003366"/>
                </a:solidFill>
                <a:latin typeface="Arial" charset="0"/>
              </a:defRPr>
            </a:lvl2pPr>
            <a:lvl3pPr marL="1143000" indent="-228600" algn="l" eaLnBrk="0" hangingPunct="0">
              <a:spcBef>
                <a:spcPct val="20000"/>
              </a:spcBef>
              <a:buClr>
                <a:srgbClr val="993333"/>
              </a:buClr>
              <a:buChar char="•"/>
              <a:defRPr sz="2400">
                <a:solidFill>
                  <a:srgbClr val="003366"/>
                </a:solidFill>
                <a:latin typeface="Arial" charset="0"/>
              </a:defRPr>
            </a:lvl3pPr>
            <a:lvl4pPr marL="1600200" indent="-228600" algn="l" eaLnBrk="0" hangingPunct="0">
              <a:spcBef>
                <a:spcPct val="20000"/>
              </a:spcBef>
              <a:buClr>
                <a:srgbClr val="993333"/>
              </a:buClr>
              <a:buChar char="–"/>
              <a:defRPr sz="2000">
                <a:solidFill>
                  <a:srgbClr val="003366"/>
                </a:solidFill>
                <a:latin typeface="Arial" charset="0"/>
              </a:defRPr>
            </a:lvl4pPr>
            <a:lvl5pPr marL="2057400" indent="-228600" algn="l" eaLnBrk="0" hangingPunct="0">
              <a:spcBef>
                <a:spcPct val="20000"/>
              </a:spcBef>
              <a:buClr>
                <a:srgbClr val="993333"/>
              </a:buClr>
              <a:buChar char="»"/>
              <a:defRPr sz="2000">
                <a:solidFill>
                  <a:srgbClr val="003366"/>
                </a:solidFill>
                <a:latin typeface="Arial" charset="0"/>
              </a:defRPr>
            </a:lvl5pPr>
            <a:lvl6pPr marL="2514600" indent="-228600" eaLnBrk="0" fontAlgn="base" hangingPunct="0">
              <a:spcBef>
                <a:spcPct val="20000"/>
              </a:spcBef>
              <a:spcAft>
                <a:spcPct val="0"/>
              </a:spcAft>
              <a:buClr>
                <a:srgbClr val="993333"/>
              </a:buClr>
              <a:buChar char="»"/>
              <a:defRPr sz="2000">
                <a:solidFill>
                  <a:srgbClr val="003366"/>
                </a:solidFill>
                <a:latin typeface="Arial" charset="0"/>
              </a:defRPr>
            </a:lvl6pPr>
            <a:lvl7pPr marL="2971800" indent="-228600" eaLnBrk="0" fontAlgn="base" hangingPunct="0">
              <a:spcBef>
                <a:spcPct val="20000"/>
              </a:spcBef>
              <a:spcAft>
                <a:spcPct val="0"/>
              </a:spcAft>
              <a:buClr>
                <a:srgbClr val="993333"/>
              </a:buClr>
              <a:buChar char="»"/>
              <a:defRPr sz="2000">
                <a:solidFill>
                  <a:srgbClr val="003366"/>
                </a:solidFill>
                <a:latin typeface="Arial" charset="0"/>
              </a:defRPr>
            </a:lvl7pPr>
            <a:lvl8pPr marL="3429000" indent="-228600" eaLnBrk="0" fontAlgn="base" hangingPunct="0">
              <a:spcBef>
                <a:spcPct val="20000"/>
              </a:spcBef>
              <a:spcAft>
                <a:spcPct val="0"/>
              </a:spcAft>
              <a:buClr>
                <a:srgbClr val="993333"/>
              </a:buClr>
              <a:buChar char="»"/>
              <a:defRPr sz="2000">
                <a:solidFill>
                  <a:srgbClr val="003366"/>
                </a:solidFill>
                <a:latin typeface="Arial" charset="0"/>
              </a:defRPr>
            </a:lvl8pPr>
            <a:lvl9pPr marL="3886200" indent="-228600" eaLnBrk="0" fontAlgn="base" hangingPunct="0">
              <a:spcBef>
                <a:spcPct val="20000"/>
              </a:spcBef>
              <a:spcAft>
                <a:spcPct val="0"/>
              </a:spcAft>
              <a:buClr>
                <a:srgbClr val="993333"/>
              </a:buClr>
              <a:buChar char="»"/>
              <a:defRPr sz="2000">
                <a:solidFill>
                  <a:srgbClr val="003366"/>
                </a:solidFill>
                <a:latin typeface="Arial" charset="0"/>
              </a:defRPr>
            </a:lvl9pPr>
          </a:lstStyle>
          <a:p>
            <a:pPr eaLnBrk="1" hangingPunct="1">
              <a:spcBef>
                <a:spcPct val="0"/>
              </a:spcBef>
              <a:buClrTx/>
              <a:buFontTx/>
              <a:buNone/>
            </a:pPr>
            <a:r>
              <a:rPr lang="en-US" altLang="en-US" sz="1200" dirty="0" smtClean="0">
                <a:solidFill>
                  <a:schemeClr val="bg1"/>
                </a:solidFill>
              </a:rPr>
              <a:t>New Jersey School Boards Association – Serving Local Boards of Education Since 1914</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bwMode="ltGray">
          <a:xfrm>
            <a:off x="1143000" y="0"/>
            <a:ext cx="7543800" cy="952500"/>
          </a:xfrm>
        </p:spPr>
        <p:txBody>
          <a:bodyPr/>
          <a:lstStyle/>
          <a:p>
            <a:pPr algn="ctr"/>
            <a:r>
              <a:rPr lang="en-US" altLang="en-US" dirty="0" smtClean="0"/>
              <a:t>SEC Public Advisory Opinions </a:t>
            </a:r>
            <a:br>
              <a:rPr lang="en-US" altLang="en-US" dirty="0" smtClean="0"/>
            </a:br>
            <a:r>
              <a:rPr lang="en-US" altLang="en-US" dirty="0" smtClean="0"/>
              <a:t>2015</a:t>
            </a:r>
          </a:p>
        </p:txBody>
      </p:sp>
      <p:sp>
        <p:nvSpPr>
          <p:cNvPr id="31747" name="Content Placeholder 2"/>
          <p:cNvSpPr>
            <a:spLocks noGrp="1"/>
          </p:cNvSpPr>
          <p:nvPr>
            <p:ph idx="1"/>
          </p:nvPr>
        </p:nvSpPr>
        <p:spPr>
          <a:xfrm>
            <a:off x="152400" y="914400"/>
            <a:ext cx="8839200" cy="5562600"/>
          </a:xfrm>
        </p:spPr>
        <p:txBody>
          <a:bodyPr/>
          <a:lstStyle/>
          <a:p>
            <a:pPr marL="0" indent="0" algn="ctr">
              <a:buFontTx/>
              <a:buNone/>
              <a:defRPr/>
            </a:pPr>
            <a:r>
              <a:rPr lang="en-US" altLang="en-US" sz="2800" b="1" dirty="0" smtClean="0"/>
              <a:t>Contain several opinions which expand </a:t>
            </a:r>
          </a:p>
          <a:p>
            <a:pPr marL="0" indent="0" algn="ctr">
              <a:buFontTx/>
              <a:buNone/>
              <a:defRPr/>
            </a:pPr>
            <a:r>
              <a:rPr lang="en-US" altLang="en-US" sz="2800" b="1" dirty="0" smtClean="0"/>
              <a:t>prohibited conduct</a:t>
            </a:r>
          </a:p>
          <a:p>
            <a:pPr>
              <a:defRPr/>
            </a:pPr>
            <a:endParaRPr lang="en-US" altLang="en-US" sz="1200" b="1" dirty="0" smtClean="0"/>
          </a:p>
          <a:p>
            <a:pPr>
              <a:defRPr/>
            </a:pPr>
            <a:endParaRPr lang="en-US" altLang="en-US" sz="1200" b="1" dirty="0" smtClean="0"/>
          </a:p>
          <a:p>
            <a:pPr>
              <a:defRPr/>
            </a:pPr>
            <a:r>
              <a:rPr lang="en-US" altLang="en-US" sz="2800" b="1" dirty="0" smtClean="0"/>
              <a:t>Family members who are: substitutes; and summer workers affect board member participation (A25-14; A30-14 - see next slides)</a:t>
            </a:r>
          </a:p>
          <a:p>
            <a:pPr>
              <a:defRPr/>
            </a:pPr>
            <a:endParaRPr lang="en-US" altLang="en-US" sz="1200" b="1" dirty="0" smtClean="0"/>
          </a:p>
          <a:p>
            <a:pPr>
              <a:defRPr/>
            </a:pPr>
            <a:r>
              <a:rPr lang="en-US" altLang="en-US" sz="2800" b="1" dirty="0" smtClean="0"/>
              <a:t>Board members volunteering in the schools </a:t>
            </a:r>
          </a:p>
          <a:p>
            <a:pPr marL="0" indent="0">
              <a:buFontTx/>
              <a:buNone/>
              <a:defRPr/>
            </a:pPr>
            <a:r>
              <a:rPr lang="en-US" altLang="en-US" sz="2800" b="1" dirty="0"/>
              <a:t>	</a:t>
            </a:r>
            <a:r>
              <a:rPr lang="en-US" altLang="en-US" sz="2800" b="1" dirty="0" smtClean="0"/>
              <a:t>(A32-14; A10-15: </a:t>
            </a:r>
            <a:r>
              <a:rPr lang="en-US" altLang="en-US" sz="2800" b="1" dirty="0" smtClean="0">
                <a:solidFill>
                  <a:srgbClr val="FF0000"/>
                </a:solidFill>
              </a:rPr>
              <a:t>A17-15</a:t>
            </a:r>
            <a:r>
              <a:rPr lang="en-US" altLang="en-US" sz="2800" b="1" dirty="0" smtClean="0"/>
              <a:t> </a:t>
            </a:r>
            <a:r>
              <a:rPr lang="en-US" altLang="en-US" sz="2800" b="1" dirty="0"/>
              <a:t>– see next slides</a:t>
            </a:r>
            <a:r>
              <a:rPr lang="en-US" altLang="en-US" sz="2800" b="1" dirty="0" smtClean="0"/>
              <a:t>)</a:t>
            </a:r>
          </a:p>
          <a:p>
            <a:pPr marL="0" indent="0">
              <a:buFontTx/>
              <a:buNone/>
              <a:defRPr/>
            </a:pPr>
            <a:endParaRPr lang="en-US" altLang="en-US" sz="2800" b="1" dirty="0" smtClean="0"/>
          </a:p>
          <a:p>
            <a:pPr>
              <a:defRPr/>
            </a:pPr>
            <a:r>
              <a:rPr lang="en-US" altLang="en-US" sz="2800" b="1" dirty="0" smtClean="0"/>
              <a:t>Shared Services –</a:t>
            </a:r>
            <a:r>
              <a:rPr lang="en-US" altLang="en-US" sz="2600" b="1" dirty="0" smtClean="0"/>
              <a:t>(A06-13, A10-13, A11-13, A10-14,)</a:t>
            </a:r>
          </a:p>
        </p:txBody>
      </p:sp>
      <p:sp>
        <p:nvSpPr>
          <p:cNvPr id="40964" name="Footer Placeholder 3"/>
          <p:cNvSpPr>
            <a:spLocks noGrp="1"/>
          </p:cNvSpPr>
          <p:nvPr>
            <p:ph type="ftr" sz="quarter" idx="10"/>
          </p:nvPr>
        </p:nvSpPr>
        <p:spPr bwMode="ltGray">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rgbClr val="993333"/>
              </a:buClr>
              <a:buChar char="•"/>
              <a:defRPr sz="3200">
                <a:solidFill>
                  <a:srgbClr val="003366"/>
                </a:solidFill>
                <a:latin typeface="Arial" charset="0"/>
              </a:defRPr>
            </a:lvl1pPr>
            <a:lvl2pPr marL="742950" indent="-285750" algn="l" eaLnBrk="0" hangingPunct="0">
              <a:spcBef>
                <a:spcPct val="20000"/>
              </a:spcBef>
              <a:buClr>
                <a:srgbClr val="993333"/>
              </a:buClr>
              <a:buChar char="–"/>
              <a:defRPr sz="2800">
                <a:solidFill>
                  <a:srgbClr val="003366"/>
                </a:solidFill>
                <a:latin typeface="Arial" charset="0"/>
              </a:defRPr>
            </a:lvl2pPr>
            <a:lvl3pPr marL="1143000" indent="-228600" algn="l" eaLnBrk="0" hangingPunct="0">
              <a:spcBef>
                <a:spcPct val="20000"/>
              </a:spcBef>
              <a:buClr>
                <a:srgbClr val="993333"/>
              </a:buClr>
              <a:buChar char="•"/>
              <a:defRPr sz="2400">
                <a:solidFill>
                  <a:srgbClr val="003366"/>
                </a:solidFill>
                <a:latin typeface="Arial" charset="0"/>
              </a:defRPr>
            </a:lvl3pPr>
            <a:lvl4pPr marL="1600200" indent="-228600" algn="l" eaLnBrk="0" hangingPunct="0">
              <a:spcBef>
                <a:spcPct val="20000"/>
              </a:spcBef>
              <a:buClr>
                <a:srgbClr val="993333"/>
              </a:buClr>
              <a:buChar char="–"/>
              <a:defRPr sz="2000">
                <a:solidFill>
                  <a:srgbClr val="003366"/>
                </a:solidFill>
                <a:latin typeface="Arial" charset="0"/>
              </a:defRPr>
            </a:lvl4pPr>
            <a:lvl5pPr marL="2057400" indent="-228600" algn="l" eaLnBrk="0" hangingPunct="0">
              <a:spcBef>
                <a:spcPct val="20000"/>
              </a:spcBef>
              <a:buClr>
                <a:srgbClr val="993333"/>
              </a:buClr>
              <a:buChar char="»"/>
              <a:defRPr sz="2000">
                <a:solidFill>
                  <a:srgbClr val="003366"/>
                </a:solidFill>
                <a:latin typeface="Arial" charset="0"/>
              </a:defRPr>
            </a:lvl5pPr>
            <a:lvl6pPr marL="2514600" indent="-228600" eaLnBrk="0" fontAlgn="base" hangingPunct="0">
              <a:spcBef>
                <a:spcPct val="20000"/>
              </a:spcBef>
              <a:spcAft>
                <a:spcPct val="0"/>
              </a:spcAft>
              <a:buClr>
                <a:srgbClr val="993333"/>
              </a:buClr>
              <a:buChar char="»"/>
              <a:defRPr sz="2000">
                <a:solidFill>
                  <a:srgbClr val="003366"/>
                </a:solidFill>
                <a:latin typeface="Arial" charset="0"/>
              </a:defRPr>
            </a:lvl6pPr>
            <a:lvl7pPr marL="2971800" indent="-228600" eaLnBrk="0" fontAlgn="base" hangingPunct="0">
              <a:spcBef>
                <a:spcPct val="20000"/>
              </a:spcBef>
              <a:spcAft>
                <a:spcPct val="0"/>
              </a:spcAft>
              <a:buClr>
                <a:srgbClr val="993333"/>
              </a:buClr>
              <a:buChar char="»"/>
              <a:defRPr sz="2000">
                <a:solidFill>
                  <a:srgbClr val="003366"/>
                </a:solidFill>
                <a:latin typeface="Arial" charset="0"/>
              </a:defRPr>
            </a:lvl7pPr>
            <a:lvl8pPr marL="3429000" indent="-228600" eaLnBrk="0" fontAlgn="base" hangingPunct="0">
              <a:spcBef>
                <a:spcPct val="20000"/>
              </a:spcBef>
              <a:spcAft>
                <a:spcPct val="0"/>
              </a:spcAft>
              <a:buClr>
                <a:srgbClr val="993333"/>
              </a:buClr>
              <a:buChar char="»"/>
              <a:defRPr sz="2000">
                <a:solidFill>
                  <a:srgbClr val="003366"/>
                </a:solidFill>
                <a:latin typeface="Arial" charset="0"/>
              </a:defRPr>
            </a:lvl8pPr>
            <a:lvl9pPr marL="3886200" indent="-228600" eaLnBrk="0" fontAlgn="base" hangingPunct="0">
              <a:spcBef>
                <a:spcPct val="20000"/>
              </a:spcBef>
              <a:spcAft>
                <a:spcPct val="0"/>
              </a:spcAft>
              <a:buClr>
                <a:srgbClr val="993333"/>
              </a:buClr>
              <a:buChar char="»"/>
              <a:defRPr sz="2000">
                <a:solidFill>
                  <a:srgbClr val="003366"/>
                </a:solidFill>
                <a:latin typeface="Arial" charset="0"/>
              </a:defRPr>
            </a:lvl9pPr>
          </a:lstStyle>
          <a:p>
            <a:pPr eaLnBrk="1" hangingPunct="1">
              <a:spcBef>
                <a:spcPct val="0"/>
              </a:spcBef>
              <a:buClrTx/>
              <a:buFontTx/>
              <a:buNone/>
            </a:pPr>
            <a:r>
              <a:rPr lang="en-US" altLang="en-US" sz="1200" dirty="0" smtClean="0">
                <a:solidFill>
                  <a:schemeClr val="bg1"/>
                </a:solidFill>
              </a:rPr>
              <a:t>New Jersey School Boards Association – Serving Local Boards of Education Since 1914</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 calcmode="lin" valueType="num">
                                      <p:cBhvr additive="base">
                                        <p:cTn id="7" dur="500" fill="hold"/>
                                        <p:tgtEl>
                                          <p:spTgt spid="317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174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1747">
                                            <p:txEl>
                                              <p:pRg st="1" end="1"/>
                                            </p:txEl>
                                          </p:spTgt>
                                        </p:tgtEl>
                                        <p:attrNameLst>
                                          <p:attrName>style.visibility</p:attrName>
                                        </p:attrNameLst>
                                      </p:cBhvr>
                                      <p:to>
                                        <p:strVal val="visible"/>
                                      </p:to>
                                    </p:set>
                                    <p:anim calcmode="lin" valueType="num">
                                      <p:cBhvr additive="base">
                                        <p:cTn id="11" dur="500" fill="hold"/>
                                        <p:tgtEl>
                                          <p:spTgt spid="3174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174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1747">
                                            <p:txEl>
                                              <p:pRg st="4" end="4"/>
                                            </p:txEl>
                                          </p:spTgt>
                                        </p:tgtEl>
                                        <p:attrNameLst>
                                          <p:attrName>style.visibility</p:attrName>
                                        </p:attrNameLst>
                                      </p:cBhvr>
                                      <p:to>
                                        <p:strVal val="visible"/>
                                      </p:to>
                                    </p:set>
                                    <p:anim calcmode="lin" valueType="num">
                                      <p:cBhvr additive="base">
                                        <p:cTn id="17" dur="500" fill="hold"/>
                                        <p:tgtEl>
                                          <p:spTgt spid="31747">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174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1747">
                                            <p:txEl>
                                              <p:pRg st="6" end="6"/>
                                            </p:txEl>
                                          </p:spTgt>
                                        </p:tgtEl>
                                        <p:attrNameLst>
                                          <p:attrName>style.visibility</p:attrName>
                                        </p:attrNameLst>
                                      </p:cBhvr>
                                      <p:to>
                                        <p:strVal val="visible"/>
                                      </p:to>
                                    </p:set>
                                    <p:anim calcmode="lin" valueType="num">
                                      <p:cBhvr additive="base">
                                        <p:cTn id="23" dur="500" fill="hold"/>
                                        <p:tgtEl>
                                          <p:spTgt spid="31747">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1747">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1747">
                                            <p:txEl>
                                              <p:pRg st="7" end="7"/>
                                            </p:txEl>
                                          </p:spTgt>
                                        </p:tgtEl>
                                        <p:attrNameLst>
                                          <p:attrName>style.visibility</p:attrName>
                                        </p:attrNameLst>
                                      </p:cBhvr>
                                      <p:to>
                                        <p:strVal val="visible"/>
                                      </p:to>
                                    </p:set>
                                    <p:anim calcmode="lin" valueType="num">
                                      <p:cBhvr additive="base">
                                        <p:cTn id="27" dur="500" fill="hold"/>
                                        <p:tgtEl>
                                          <p:spTgt spid="31747">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174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1747">
                                            <p:txEl>
                                              <p:pRg st="9" end="9"/>
                                            </p:txEl>
                                          </p:spTgt>
                                        </p:tgtEl>
                                        <p:attrNameLst>
                                          <p:attrName>style.visibility</p:attrName>
                                        </p:attrNameLst>
                                      </p:cBhvr>
                                      <p:to>
                                        <p:strVal val="visible"/>
                                      </p:to>
                                    </p:set>
                                    <p:anim calcmode="lin" valueType="num">
                                      <p:cBhvr additive="base">
                                        <p:cTn id="33" dur="500" fill="hold"/>
                                        <p:tgtEl>
                                          <p:spTgt spid="31747">
                                            <p:txEl>
                                              <p:pRg st="9" end="9"/>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1747">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bwMode="ltGray">
          <a:xfrm>
            <a:off x="838200" y="0"/>
            <a:ext cx="7848600" cy="952500"/>
          </a:xfrm>
        </p:spPr>
        <p:txBody>
          <a:bodyPr/>
          <a:lstStyle/>
          <a:p>
            <a:r>
              <a:rPr lang="en-US" sz="3200" dirty="0"/>
              <a:t>Involvement in Other Ventures, Businesses, </a:t>
            </a:r>
            <a:r>
              <a:rPr lang="en-US" sz="3200" dirty="0" smtClean="0"/>
              <a:t>Etc. (Volunteer 2000)</a:t>
            </a:r>
            <a:endParaRPr lang="en-US" sz="3200" dirty="0"/>
          </a:p>
        </p:txBody>
      </p:sp>
      <p:sp>
        <p:nvSpPr>
          <p:cNvPr id="46083" name="Content Placeholder 2"/>
          <p:cNvSpPr>
            <a:spLocks noGrp="1"/>
          </p:cNvSpPr>
          <p:nvPr>
            <p:ph idx="1"/>
          </p:nvPr>
        </p:nvSpPr>
        <p:spPr/>
        <p:txBody>
          <a:bodyPr/>
          <a:lstStyle/>
          <a:p>
            <a:r>
              <a:rPr lang="en-US" sz="3100" b="1" dirty="0" smtClean="0">
                <a:solidFill>
                  <a:srgbClr val="0033CC"/>
                </a:solidFill>
              </a:rPr>
              <a:t>A07-00 </a:t>
            </a:r>
            <a:r>
              <a:rPr lang="en-US" altLang="en-US" sz="3100" b="1" dirty="0" smtClean="0">
                <a:solidFill>
                  <a:schemeClr val="tx1"/>
                </a:solidFill>
              </a:rPr>
              <a:t>(</a:t>
            </a:r>
            <a:r>
              <a:rPr lang="en-US" sz="3100" b="1" dirty="0" smtClean="0">
                <a:solidFill>
                  <a:schemeClr val="tx1"/>
                </a:solidFill>
              </a:rPr>
              <a:t>5/23/2000) </a:t>
            </a:r>
            <a:r>
              <a:rPr lang="en-US" sz="3100" dirty="0" smtClean="0">
                <a:solidFill>
                  <a:schemeClr val="tx1"/>
                </a:solidFill>
              </a:rPr>
              <a:t>Board </a:t>
            </a:r>
            <a:r>
              <a:rPr lang="en-US" sz="3100" dirty="0">
                <a:solidFill>
                  <a:schemeClr val="tx1"/>
                </a:solidFill>
              </a:rPr>
              <a:t>member would </a:t>
            </a:r>
            <a:r>
              <a:rPr lang="en-US" sz="3100" b="1" dirty="0">
                <a:solidFill>
                  <a:schemeClr val="tx1"/>
                </a:solidFill>
              </a:rPr>
              <a:t>not</a:t>
            </a:r>
            <a:r>
              <a:rPr lang="en-US" sz="3100" dirty="0">
                <a:solidFill>
                  <a:schemeClr val="tx1"/>
                </a:solidFill>
              </a:rPr>
              <a:t> violate the Act if he or she served as President of the local Parent Teachers' Association in the same district, but </a:t>
            </a:r>
            <a:r>
              <a:rPr lang="en-US" sz="3100" b="1" dirty="0">
                <a:solidFill>
                  <a:schemeClr val="tx1"/>
                </a:solidFill>
              </a:rPr>
              <a:t>would be prohibited from voting on matters involving the PTA</a:t>
            </a:r>
            <a:r>
              <a:rPr lang="en-US" sz="3100" dirty="0">
                <a:solidFill>
                  <a:schemeClr val="tx1"/>
                </a:solidFill>
              </a:rPr>
              <a:t>, N.J.S.A. 18A:12-24(c), representing the PTA before the Board, N.J.S.A. 18A:12-24(g), or using information not available to the public for the financial gain of the PTA, N.J.S.A. 18A:12-24(f).</a:t>
            </a:r>
          </a:p>
          <a:p>
            <a:endParaRPr lang="en-US" altLang="en-US" dirty="0" smtClean="0"/>
          </a:p>
        </p:txBody>
      </p:sp>
      <p:sp>
        <p:nvSpPr>
          <p:cNvPr id="46084" name="Footer Placeholder 3"/>
          <p:cNvSpPr>
            <a:spLocks noGrp="1"/>
          </p:cNvSpPr>
          <p:nvPr>
            <p:ph type="ftr" sz="quarter" idx="10"/>
          </p:nvPr>
        </p:nvSpPr>
        <p:spPr bwMode="ltGray">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en-US" altLang="en-US" dirty="0" smtClean="0">
                <a:solidFill>
                  <a:schemeClr val="bg1"/>
                </a:solidFill>
              </a:rPr>
              <a:t>New Jersey School Boards Association – Serving Local Boards of Education Since 1914</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bwMode="ltGray">
          <a:xfrm>
            <a:off x="787400" y="0"/>
            <a:ext cx="8382000" cy="914400"/>
          </a:xfrm>
        </p:spPr>
        <p:txBody>
          <a:bodyPr/>
          <a:lstStyle/>
          <a:p>
            <a:r>
              <a:rPr lang="en-US" altLang="en-US" dirty="0" smtClean="0"/>
              <a:t> Volunteerism - January 9, 2015</a:t>
            </a:r>
          </a:p>
        </p:txBody>
      </p:sp>
      <p:sp>
        <p:nvSpPr>
          <p:cNvPr id="3" name="Content Placeholder 2"/>
          <p:cNvSpPr>
            <a:spLocks noGrp="1"/>
          </p:cNvSpPr>
          <p:nvPr>
            <p:ph idx="1"/>
          </p:nvPr>
        </p:nvSpPr>
        <p:spPr>
          <a:xfrm>
            <a:off x="381000" y="1219200"/>
            <a:ext cx="8610600" cy="5105400"/>
          </a:xfrm>
        </p:spPr>
        <p:txBody>
          <a:bodyPr/>
          <a:lstStyle/>
          <a:p>
            <a:pPr marL="342900" lvl="1" indent="-342900">
              <a:buFontTx/>
              <a:buChar char="•"/>
              <a:defRPr/>
            </a:pPr>
            <a:r>
              <a:rPr lang="en-US" b="1" dirty="0" smtClean="0">
                <a:solidFill>
                  <a:srgbClr val="0033CC"/>
                </a:solidFill>
              </a:rPr>
              <a:t>A32-14  </a:t>
            </a:r>
            <a:r>
              <a:rPr lang="en-US" b="1" dirty="0" smtClean="0">
                <a:solidFill>
                  <a:schemeClr val="tx1"/>
                </a:solidFill>
              </a:rPr>
              <a:t>(8/27/14) </a:t>
            </a:r>
            <a:r>
              <a:rPr lang="en-US" dirty="0" smtClean="0">
                <a:solidFill>
                  <a:schemeClr val="tx1"/>
                </a:solidFill>
              </a:rPr>
              <a:t>Board member may not volunteer in school theater productions when spouse is teacher and theater advisor. </a:t>
            </a:r>
            <a:r>
              <a:rPr lang="en-US" b="1" dirty="0" smtClean="0">
                <a:solidFill>
                  <a:schemeClr val="tx1"/>
                </a:solidFill>
              </a:rPr>
              <a:t>Spouse would be supervising, directing and managing board member. Contact with students, parents and staff would be inconsistent with board member role.</a:t>
            </a:r>
          </a:p>
          <a:p>
            <a:pPr marL="0" lvl="1" indent="0">
              <a:buFontTx/>
              <a:buNone/>
              <a:defRPr/>
            </a:pPr>
            <a:endParaRPr lang="en-US" sz="1400" b="1" dirty="0" smtClean="0">
              <a:solidFill>
                <a:srgbClr val="C00000"/>
              </a:solidFill>
            </a:endParaRPr>
          </a:p>
          <a:p>
            <a:pPr marL="0" lvl="1" indent="0" algn="ctr">
              <a:buFontTx/>
              <a:buNone/>
              <a:defRPr/>
            </a:pPr>
            <a:r>
              <a:rPr lang="en-US" b="1" dirty="0" smtClean="0">
                <a:solidFill>
                  <a:srgbClr val="C00000"/>
                </a:solidFill>
              </a:rPr>
              <a:t>One-day v. Day-to-day; Authority over school funds or school personnel; School personnel authority over board member; Guest; Involvement; Decision-making; Direction</a:t>
            </a:r>
          </a:p>
        </p:txBody>
      </p:sp>
      <p:sp>
        <p:nvSpPr>
          <p:cNvPr id="4" name="Footer Placeholder 3"/>
          <p:cNvSpPr>
            <a:spLocks noGrp="1"/>
          </p:cNvSpPr>
          <p:nvPr>
            <p:ph type="ftr" sz="quarter" idx="10"/>
          </p:nvPr>
        </p:nvSpPr>
        <p:spPr bwMode="ltGray"/>
        <p:txBody>
          <a:bodyPr/>
          <a:lstStyle/>
          <a:p>
            <a:pPr>
              <a:defRPr/>
            </a:pPr>
            <a:r>
              <a:rPr lang="en-US" dirty="0" smtClean="0"/>
              <a:t>New Jersey School Boards Association – Serving Local Boards of Education Since 1914</a:t>
            </a: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bwMode="ltGray">
          <a:xfrm>
            <a:off x="762000" y="0"/>
            <a:ext cx="8382000" cy="1066800"/>
          </a:xfrm>
        </p:spPr>
        <p:txBody>
          <a:bodyPr/>
          <a:lstStyle/>
          <a:p>
            <a:r>
              <a:rPr lang="en-US" altLang="en-US" dirty="0" smtClean="0"/>
              <a:t> Volunteerism - July 28, 2015</a:t>
            </a:r>
          </a:p>
        </p:txBody>
      </p:sp>
      <p:sp>
        <p:nvSpPr>
          <p:cNvPr id="3" name="Content Placeholder 2"/>
          <p:cNvSpPr>
            <a:spLocks noGrp="1"/>
          </p:cNvSpPr>
          <p:nvPr>
            <p:ph idx="1"/>
          </p:nvPr>
        </p:nvSpPr>
        <p:spPr>
          <a:xfrm>
            <a:off x="152400" y="990600"/>
            <a:ext cx="8839200" cy="5486400"/>
          </a:xfrm>
        </p:spPr>
        <p:txBody>
          <a:bodyPr/>
          <a:lstStyle/>
          <a:p>
            <a:pPr marL="457200" lvl="1" indent="-457200">
              <a:buFont typeface="Arial" panose="020B0604020202020204" pitchFamily="34" charset="0"/>
              <a:buChar char="•"/>
              <a:defRPr/>
            </a:pPr>
            <a:r>
              <a:rPr lang="en-US" sz="3200" b="1" dirty="0" smtClean="0">
                <a:solidFill>
                  <a:srgbClr val="0033CC"/>
                </a:solidFill>
              </a:rPr>
              <a:t>A10-15</a:t>
            </a:r>
            <a:r>
              <a:rPr lang="en-US" b="1" dirty="0" smtClean="0">
                <a:solidFill>
                  <a:srgbClr val="0033CC"/>
                </a:solidFill>
              </a:rPr>
              <a:t> </a:t>
            </a:r>
            <a:r>
              <a:rPr lang="en-US" b="1" dirty="0" smtClean="0">
                <a:solidFill>
                  <a:schemeClr val="tx1"/>
                </a:solidFill>
              </a:rPr>
              <a:t>(</a:t>
            </a:r>
            <a:r>
              <a:rPr lang="en-US" b="1" dirty="0" smtClean="0">
                <a:solidFill>
                  <a:schemeClr val="tx1"/>
                </a:solidFill>
                <a:ea typeface="Times New Roman"/>
                <a:cs typeface="Arial" panose="020B0604020202020204" pitchFamily="34" charset="0"/>
              </a:rPr>
              <a:t>7/28/2015</a:t>
            </a:r>
            <a:r>
              <a:rPr lang="en-US" b="1" dirty="0" smtClean="0">
                <a:solidFill>
                  <a:schemeClr val="tx1"/>
                </a:solidFill>
              </a:rPr>
              <a:t>)   </a:t>
            </a:r>
            <a:r>
              <a:rPr lang="en-US" dirty="0" smtClean="0">
                <a:solidFill>
                  <a:schemeClr val="tx1"/>
                </a:solidFill>
                <a:ea typeface="Times New Roman"/>
                <a:cs typeface="Arial" panose="020B0604020202020204" pitchFamily="34" charset="0"/>
              </a:rPr>
              <a:t>A </a:t>
            </a:r>
            <a:r>
              <a:rPr lang="en-US" dirty="0">
                <a:solidFill>
                  <a:schemeClr val="tx1"/>
                </a:solidFill>
                <a:ea typeface="Times New Roman"/>
                <a:cs typeface="Arial" panose="020B0604020202020204" pitchFamily="34" charset="0"/>
              </a:rPr>
              <a:t>Board member would violate the Code if he were to volunteer for a school club on a </a:t>
            </a:r>
            <a:r>
              <a:rPr lang="en-US" b="1" dirty="0">
                <a:solidFill>
                  <a:srgbClr val="FF0000"/>
                </a:solidFill>
                <a:ea typeface="Times New Roman"/>
                <a:cs typeface="Arial" panose="020B0604020202020204" pitchFamily="34" charset="0"/>
              </a:rPr>
              <a:t>regular basis</a:t>
            </a:r>
            <a:r>
              <a:rPr lang="en-US" dirty="0">
                <a:solidFill>
                  <a:schemeClr val="tx1"/>
                </a:solidFill>
                <a:ea typeface="Times New Roman"/>
                <a:cs typeface="Arial" panose="020B0604020202020204" pitchFamily="34" charset="0"/>
              </a:rPr>
              <a:t>,</a:t>
            </a:r>
            <a:r>
              <a:rPr lang="en-US" b="1" dirty="0">
                <a:solidFill>
                  <a:schemeClr val="tx1"/>
                </a:solidFill>
                <a:ea typeface="Times New Roman"/>
                <a:cs typeface="Arial" panose="020B0604020202020204" pitchFamily="34" charset="0"/>
              </a:rPr>
              <a:t> </a:t>
            </a:r>
            <a:r>
              <a:rPr lang="en-US" dirty="0">
                <a:solidFill>
                  <a:schemeClr val="tx1"/>
                </a:solidFill>
                <a:ea typeface="Times New Roman"/>
                <a:cs typeface="Arial" panose="020B0604020202020204" pitchFamily="34" charset="0"/>
              </a:rPr>
              <a:t>wherein he has </a:t>
            </a:r>
            <a:r>
              <a:rPr lang="en-US" b="1" dirty="0">
                <a:solidFill>
                  <a:srgbClr val="FF0000"/>
                </a:solidFill>
                <a:ea typeface="Times New Roman"/>
                <a:cs typeface="Arial" panose="020B0604020202020204" pitchFamily="34" charset="0"/>
              </a:rPr>
              <a:t>contact with and control of students, personnel, resources and administration</a:t>
            </a:r>
            <a:r>
              <a:rPr lang="en-US" dirty="0">
                <a:solidFill>
                  <a:srgbClr val="FF0000"/>
                </a:solidFill>
                <a:ea typeface="Times New Roman"/>
                <a:cs typeface="Arial" panose="020B0604020202020204" pitchFamily="34" charset="0"/>
              </a:rPr>
              <a:t> </a:t>
            </a:r>
            <a:r>
              <a:rPr lang="en-US" dirty="0">
                <a:solidFill>
                  <a:schemeClr val="tx1"/>
                </a:solidFill>
                <a:ea typeface="Times New Roman"/>
                <a:cs typeface="Arial" panose="020B0604020202020204" pitchFamily="34" charset="0"/>
              </a:rPr>
              <a:t>and as well as </a:t>
            </a:r>
            <a:r>
              <a:rPr lang="en-US" b="1" dirty="0">
                <a:solidFill>
                  <a:srgbClr val="FF0000"/>
                </a:solidFill>
                <a:ea typeface="Times New Roman"/>
                <a:cs typeface="Arial" panose="020B0604020202020204" pitchFamily="34" charset="0"/>
              </a:rPr>
              <a:t>receives orders </a:t>
            </a:r>
            <a:r>
              <a:rPr lang="en-US" b="1" dirty="0" smtClean="0">
                <a:solidFill>
                  <a:srgbClr val="FF0000"/>
                </a:solidFill>
                <a:ea typeface="Times New Roman"/>
                <a:cs typeface="Arial" panose="020B0604020202020204" pitchFamily="34" charset="0"/>
              </a:rPr>
              <a:t>from personnel/administration</a:t>
            </a:r>
            <a:r>
              <a:rPr lang="en-US" dirty="0">
                <a:solidFill>
                  <a:schemeClr val="tx1"/>
                </a:solidFill>
                <a:ea typeface="Times New Roman"/>
                <a:cs typeface="Arial" panose="020B0604020202020204" pitchFamily="34" charset="0"/>
              </a:rPr>
              <a:t>. </a:t>
            </a:r>
            <a:r>
              <a:rPr lang="en-US" dirty="0" smtClean="0">
                <a:solidFill>
                  <a:schemeClr val="tx1"/>
                </a:solidFill>
                <a:ea typeface="Times New Roman"/>
                <a:cs typeface="Arial" panose="020B0604020202020204" pitchFamily="34" charset="0"/>
              </a:rPr>
              <a:t> </a:t>
            </a:r>
            <a:r>
              <a:rPr lang="en-US" u="sng" dirty="0" smtClean="0">
                <a:solidFill>
                  <a:schemeClr val="tx1"/>
                </a:solidFill>
                <a:ea typeface="Times New Roman"/>
                <a:cs typeface="Arial" panose="020B0604020202020204" pitchFamily="34" charset="0"/>
              </a:rPr>
              <a:t>NJSA</a:t>
            </a:r>
            <a:r>
              <a:rPr lang="en-US" dirty="0">
                <a:solidFill>
                  <a:schemeClr val="tx1"/>
                </a:solidFill>
                <a:ea typeface="Times New Roman"/>
                <a:cs typeface="Arial" panose="020B0604020202020204" pitchFamily="34" charset="0"/>
              </a:rPr>
              <a:t>. 18A: 12-24. 1(c), (d) and (e). </a:t>
            </a:r>
            <a:r>
              <a:rPr lang="en-US" i="1" u="sng" dirty="0">
                <a:solidFill>
                  <a:schemeClr val="tx1"/>
                </a:solidFill>
                <a:ea typeface="Times New Roman"/>
                <a:cs typeface="Arial" panose="020B0604020202020204" pitchFamily="34" charset="0"/>
              </a:rPr>
              <a:t>The commission does not find that all forms of volunteering are prohibited</a:t>
            </a:r>
            <a:r>
              <a:rPr lang="en-US" dirty="0">
                <a:solidFill>
                  <a:schemeClr val="tx1"/>
                </a:solidFill>
                <a:ea typeface="Times New Roman"/>
                <a:cs typeface="Arial" panose="020B0604020202020204" pitchFamily="34" charset="0"/>
              </a:rPr>
              <a:t>. (emphasis added</a:t>
            </a:r>
            <a:r>
              <a:rPr lang="en-US" dirty="0" smtClean="0">
                <a:solidFill>
                  <a:schemeClr val="tx1"/>
                </a:solidFill>
                <a:ea typeface="Times New Roman"/>
                <a:cs typeface="Arial" panose="020B0604020202020204" pitchFamily="34" charset="0"/>
              </a:rPr>
              <a:t>)</a:t>
            </a:r>
          </a:p>
          <a:p>
            <a:pPr marL="0" lvl="1" indent="0" algn="ctr">
              <a:buFontTx/>
              <a:buNone/>
              <a:defRPr/>
            </a:pPr>
            <a:r>
              <a:rPr lang="en-US" sz="2400" b="1" dirty="0">
                <a:solidFill>
                  <a:srgbClr val="0033CC"/>
                </a:solidFill>
                <a:latin typeface="+mj-lt"/>
              </a:rPr>
              <a:t>No general ban on </a:t>
            </a:r>
            <a:r>
              <a:rPr lang="en-US" sz="2400" b="1" dirty="0" smtClean="0">
                <a:solidFill>
                  <a:srgbClr val="0033CC"/>
                </a:solidFill>
                <a:latin typeface="+mj-lt"/>
              </a:rPr>
              <a:t>volunteering.</a:t>
            </a:r>
            <a:r>
              <a:rPr lang="en-US" sz="2400" dirty="0" smtClean="0">
                <a:solidFill>
                  <a:schemeClr val="tx1"/>
                </a:solidFill>
                <a:latin typeface="+mj-lt"/>
                <a:cs typeface="Arial" panose="020B0604020202020204" pitchFamily="34" charset="0"/>
              </a:rPr>
              <a:t> </a:t>
            </a:r>
            <a:r>
              <a:rPr lang="en-US" sz="2400" b="1" dirty="0" smtClean="0">
                <a:solidFill>
                  <a:srgbClr val="0033CC"/>
                </a:solidFill>
                <a:latin typeface="+mj-lt"/>
              </a:rPr>
              <a:t>Reading to class, chaperoning child’s class trip, clear with relevant staff, not acting as board member. One-time, infrequent, volunteer duties OK</a:t>
            </a:r>
          </a:p>
          <a:p>
            <a:pPr marL="0" lvl="1" indent="0">
              <a:buFontTx/>
              <a:buNone/>
              <a:defRPr/>
            </a:pPr>
            <a:endParaRPr lang="en-US" sz="2400" b="1" dirty="0" smtClean="0">
              <a:solidFill>
                <a:srgbClr val="0033CC"/>
              </a:solidFill>
            </a:endParaRPr>
          </a:p>
        </p:txBody>
      </p:sp>
      <p:sp>
        <p:nvSpPr>
          <p:cNvPr id="4" name="Footer Placeholder 3"/>
          <p:cNvSpPr>
            <a:spLocks noGrp="1"/>
          </p:cNvSpPr>
          <p:nvPr>
            <p:ph type="ftr" sz="quarter" idx="10"/>
          </p:nvPr>
        </p:nvSpPr>
        <p:spPr bwMode="ltGray"/>
        <p:txBody>
          <a:bodyPr/>
          <a:lstStyle/>
          <a:p>
            <a:pPr>
              <a:defRPr/>
            </a:pPr>
            <a:r>
              <a:rPr lang="en-US" dirty="0" smtClean="0"/>
              <a:t>New Jersey School Boards Association – Serving Local Boards of Education Since 1914</a:t>
            </a: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bwMode="ltGray">
          <a:xfrm>
            <a:off x="762000" y="0"/>
            <a:ext cx="8382000" cy="1066800"/>
          </a:xfrm>
        </p:spPr>
        <p:txBody>
          <a:bodyPr/>
          <a:lstStyle/>
          <a:p>
            <a:r>
              <a:rPr lang="en-US" altLang="en-US" dirty="0" smtClean="0"/>
              <a:t> Volunteerism </a:t>
            </a:r>
            <a:r>
              <a:rPr lang="en-US" altLang="en-US" dirty="0"/>
              <a:t>- </a:t>
            </a:r>
            <a:r>
              <a:rPr lang="en-US" altLang="en-US" dirty="0" smtClean="0"/>
              <a:t>October 27, </a:t>
            </a:r>
            <a:r>
              <a:rPr lang="en-US" altLang="en-US" dirty="0"/>
              <a:t>2015</a:t>
            </a:r>
            <a:endParaRPr lang="en-US" altLang="en-US" dirty="0" smtClean="0"/>
          </a:p>
        </p:txBody>
      </p:sp>
      <p:sp>
        <p:nvSpPr>
          <p:cNvPr id="3" name="Content Placeholder 2"/>
          <p:cNvSpPr>
            <a:spLocks noGrp="1"/>
          </p:cNvSpPr>
          <p:nvPr>
            <p:ph idx="1"/>
          </p:nvPr>
        </p:nvSpPr>
        <p:spPr>
          <a:xfrm>
            <a:off x="381000" y="1447800"/>
            <a:ext cx="8610600" cy="4724400"/>
          </a:xfrm>
        </p:spPr>
        <p:txBody>
          <a:bodyPr/>
          <a:lstStyle/>
          <a:p>
            <a:pPr marL="0" indent="0">
              <a:buNone/>
            </a:pPr>
            <a:r>
              <a:rPr lang="en-US" b="1" dirty="0" smtClean="0">
                <a:solidFill>
                  <a:srgbClr val="0033CC"/>
                </a:solidFill>
              </a:rPr>
              <a:t>A17-15</a:t>
            </a:r>
            <a:r>
              <a:rPr lang="en-US" b="1" dirty="0" smtClean="0">
                <a:solidFill>
                  <a:srgbClr val="0070C0"/>
                </a:solidFill>
              </a:rPr>
              <a:t> </a:t>
            </a:r>
            <a:r>
              <a:rPr lang="en-US" b="1" dirty="0" smtClean="0"/>
              <a:t>(10/27/2015)</a:t>
            </a:r>
            <a:r>
              <a:rPr lang="en-US" dirty="0" smtClean="0"/>
              <a:t> -  </a:t>
            </a:r>
            <a:r>
              <a:rPr lang="en-US" dirty="0" smtClean="0">
                <a:solidFill>
                  <a:schemeClr val="tx1"/>
                </a:solidFill>
              </a:rPr>
              <a:t>A Board member may volunteer on a limited basis for district activities when his volunteering is non-executive, i.e. he has no ability to </a:t>
            </a:r>
            <a:r>
              <a:rPr lang="en-US" dirty="0" smtClean="0">
                <a:solidFill>
                  <a:srgbClr val="FF0000"/>
                </a:solidFill>
              </a:rPr>
              <a:t>direct staff</a:t>
            </a:r>
            <a:r>
              <a:rPr lang="en-US" dirty="0" smtClean="0"/>
              <a:t>, </a:t>
            </a:r>
            <a:r>
              <a:rPr lang="en-US" dirty="0" smtClean="0">
                <a:solidFill>
                  <a:srgbClr val="FF0000"/>
                </a:solidFill>
              </a:rPr>
              <a:t>personnel, or students</a:t>
            </a:r>
            <a:r>
              <a:rPr lang="en-US" dirty="0" smtClean="0"/>
              <a:t>, </a:t>
            </a:r>
            <a:r>
              <a:rPr lang="en-US" dirty="0" smtClean="0">
                <a:solidFill>
                  <a:schemeClr val="tx1"/>
                </a:solidFill>
              </a:rPr>
              <a:t>his involvement in </a:t>
            </a:r>
            <a:r>
              <a:rPr lang="en-US" dirty="0" smtClean="0"/>
              <a:t>the </a:t>
            </a:r>
            <a:r>
              <a:rPr lang="en-US" dirty="0" smtClean="0">
                <a:solidFill>
                  <a:srgbClr val="FF0000"/>
                </a:solidFill>
              </a:rPr>
              <a:t>activity is limited</a:t>
            </a:r>
            <a:r>
              <a:rPr lang="en-US" dirty="0" smtClean="0">
                <a:solidFill>
                  <a:schemeClr val="tx1"/>
                </a:solidFill>
              </a:rPr>
              <a:t>, and he is </a:t>
            </a:r>
            <a:r>
              <a:rPr lang="en-US" dirty="0" smtClean="0">
                <a:solidFill>
                  <a:srgbClr val="FF0000"/>
                </a:solidFill>
              </a:rPr>
              <a:t>not subject to the widespread oversight</a:t>
            </a:r>
            <a:r>
              <a:rPr lang="en-US" dirty="0" smtClean="0"/>
              <a:t> </a:t>
            </a:r>
            <a:r>
              <a:rPr lang="en-US" dirty="0" smtClean="0">
                <a:solidFill>
                  <a:schemeClr val="tx1"/>
                </a:solidFill>
              </a:rPr>
              <a:t>of his volunteer activities </a:t>
            </a:r>
            <a:r>
              <a:rPr lang="en-US" dirty="0" smtClean="0">
                <a:solidFill>
                  <a:srgbClr val="FF0000"/>
                </a:solidFill>
              </a:rPr>
              <a:t>by school officials</a:t>
            </a:r>
            <a:r>
              <a:rPr lang="en-US" dirty="0" smtClean="0"/>
              <a:t>, </a:t>
            </a:r>
            <a:r>
              <a:rPr lang="en-US" dirty="0" smtClean="0">
                <a:solidFill>
                  <a:srgbClr val="FF0000"/>
                </a:solidFill>
              </a:rPr>
              <a:t>staff</a:t>
            </a:r>
            <a:r>
              <a:rPr lang="en-US" dirty="0" smtClean="0"/>
              <a:t> </a:t>
            </a:r>
            <a:r>
              <a:rPr lang="en-US" dirty="0" smtClean="0">
                <a:solidFill>
                  <a:schemeClr val="tx1"/>
                </a:solidFill>
              </a:rPr>
              <a:t>or </a:t>
            </a:r>
            <a:r>
              <a:rPr lang="en-US" dirty="0" smtClean="0">
                <a:solidFill>
                  <a:srgbClr val="FF0000"/>
                </a:solidFill>
              </a:rPr>
              <a:t>other personnel</a:t>
            </a:r>
            <a:r>
              <a:rPr lang="en-US" dirty="0" smtClean="0"/>
              <a:t>.</a:t>
            </a:r>
            <a:endParaRPr lang="en-US" dirty="0"/>
          </a:p>
        </p:txBody>
      </p:sp>
      <p:sp>
        <p:nvSpPr>
          <p:cNvPr id="4" name="Footer Placeholder 3"/>
          <p:cNvSpPr>
            <a:spLocks noGrp="1"/>
          </p:cNvSpPr>
          <p:nvPr>
            <p:ph type="ftr" sz="quarter" idx="10"/>
          </p:nvPr>
        </p:nvSpPr>
        <p:spPr bwMode="ltGray"/>
        <p:txBody>
          <a:bodyPr/>
          <a:lstStyle/>
          <a:p>
            <a:pPr>
              <a:defRPr/>
            </a:pPr>
            <a:r>
              <a:rPr lang="en-US" dirty="0" smtClean="0"/>
              <a:t>New Jersey School Boards Association – Serving Local Boards of Education Since 1914</a:t>
            </a: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bwMode="ltGray">
          <a:xfrm>
            <a:off x="762000" y="0"/>
            <a:ext cx="8382000" cy="1066800"/>
          </a:xfrm>
        </p:spPr>
        <p:txBody>
          <a:bodyPr/>
          <a:lstStyle/>
          <a:p>
            <a:r>
              <a:rPr lang="en-US" altLang="en-US" dirty="0" smtClean="0"/>
              <a:t> Interview Committees-</a:t>
            </a:r>
          </a:p>
        </p:txBody>
      </p:sp>
      <p:sp>
        <p:nvSpPr>
          <p:cNvPr id="3" name="Content Placeholder 2"/>
          <p:cNvSpPr>
            <a:spLocks noGrp="1"/>
          </p:cNvSpPr>
          <p:nvPr>
            <p:ph idx="1"/>
          </p:nvPr>
        </p:nvSpPr>
        <p:spPr>
          <a:xfrm>
            <a:off x="27008" y="1024359"/>
            <a:ext cx="9144000" cy="5867400"/>
          </a:xfrm>
        </p:spPr>
        <p:txBody>
          <a:bodyPr/>
          <a:lstStyle/>
          <a:p>
            <a:pPr marL="457200" lvl="1" indent="-457200">
              <a:buFont typeface="Arial" panose="020B0604020202020204" pitchFamily="34" charset="0"/>
              <a:buChar char="•"/>
              <a:defRPr/>
            </a:pPr>
            <a:r>
              <a:rPr lang="en-US" sz="3200" b="1" dirty="0" smtClean="0">
                <a:solidFill>
                  <a:srgbClr val="0033CC"/>
                </a:solidFill>
              </a:rPr>
              <a:t>A04-12 </a:t>
            </a:r>
            <a:r>
              <a:rPr lang="en-US" sz="3200" b="1" dirty="0" smtClean="0">
                <a:solidFill>
                  <a:schemeClr val="tx1"/>
                </a:solidFill>
              </a:rPr>
              <a:t>(4/17/12) </a:t>
            </a:r>
            <a:r>
              <a:rPr lang="en-US" sz="3200" dirty="0" smtClean="0">
                <a:solidFill>
                  <a:schemeClr val="tx1"/>
                </a:solidFill>
              </a:rPr>
              <a:t>Board member’s participation on interview committee for high level administrative and supervisory positions would not violate the School Ethics Act. One or two board members; </a:t>
            </a:r>
            <a:r>
              <a:rPr lang="en-US" sz="3200" b="1" dirty="0" smtClean="0">
                <a:solidFill>
                  <a:srgbClr val="FF0000"/>
                </a:solidFill>
              </a:rPr>
              <a:t>administrative staff coordinator</a:t>
            </a:r>
            <a:r>
              <a:rPr lang="en-US" sz="3200" dirty="0" smtClean="0">
                <a:solidFill>
                  <a:schemeClr val="tx1"/>
                </a:solidFill>
              </a:rPr>
              <a:t>;</a:t>
            </a:r>
            <a:r>
              <a:rPr lang="en-US" sz="3200" b="1" dirty="0" smtClean="0">
                <a:solidFill>
                  <a:schemeClr val="tx1"/>
                </a:solidFill>
              </a:rPr>
              <a:t> </a:t>
            </a:r>
            <a:r>
              <a:rPr lang="en-US" sz="3200" dirty="0" smtClean="0">
                <a:solidFill>
                  <a:schemeClr val="tx1"/>
                </a:solidFill>
              </a:rPr>
              <a:t>participation – observations and assessments; CSA recommendation.</a:t>
            </a:r>
            <a:endParaRPr lang="en-US" sz="2400" b="1" dirty="0" smtClean="0">
              <a:solidFill>
                <a:srgbClr val="0033CC"/>
              </a:solidFill>
            </a:endParaRPr>
          </a:p>
          <a:p>
            <a:pPr marL="0" lvl="1" indent="0">
              <a:buFontTx/>
              <a:buNone/>
              <a:defRPr/>
            </a:pPr>
            <a:r>
              <a:rPr lang="en-US" sz="2400" b="1" dirty="0" smtClean="0">
                <a:solidFill>
                  <a:srgbClr val="0033CC"/>
                </a:solidFill>
              </a:rPr>
              <a:t>A15-10 – Exit Interviews</a:t>
            </a:r>
          </a:p>
          <a:p>
            <a:pPr marL="0" lvl="1" indent="0">
              <a:buFontTx/>
              <a:buNone/>
              <a:defRPr/>
            </a:pPr>
            <a:r>
              <a:rPr lang="en-US" sz="2400" b="1" i="1" dirty="0" smtClean="0">
                <a:solidFill>
                  <a:srgbClr val="0033CC"/>
                </a:solidFill>
              </a:rPr>
              <a:t>N.J.S.A. </a:t>
            </a:r>
            <a:r>
              <a:rPr lang="en-US" sz="2400" b="1" dirty="0" smtClean="0">
                <a:solidFill>
                  <a:srgbClr val="0033CC"/>
                </a:solidFill>
              </a:rPr>
              <a:t>18A:12-24.1 (c) (d) “not to administer…”</a:t>
            </a:r>
          </a:p>
          <a:p>
            <a:pPr marL="0" lvl="1" indent="0">
              <a:buFontTx/>
              <a:buNone/>
              <a:defRPr/>
            </a:pPr>
            <a:r>
              <a:rPr lang="en-US" sz="2400" b="1" dirty="0" smtClean="0">
                <a:solidFill>
                  <a:srgbClr val="0033CC"/>
                </a:solidFill>
              </a:rPr>
              <a:t>Retracted A01-15 from public advisory status</a:t>
            </a:r>
            <a:endParaRPr lang="en-US" sz="2400" b="1" dirty="0" smtClean="0"/>
          </a:p>
        </p:txBody>
      </p:sp>
      <p:sp>
        <p:nvSpPr>
          <p:cNvPr id="4" name="Footer Placeholder 3"/>
          <p:cNvSpPr>
            <a:spLocks noGrp="1"/>
          </p:cNvSpPr>
          <p:nvPr>
            <p:ph type="ftr" sz="quarter" idx="10"/>
          </p:nvPr>
        </p:nvSpPr>
        <p:spPr bwMode="ltGray"/>
        <p:txBody>
          <a:bodyPr/>
          <a:lstStyle/>
          <a:p>
            <a:pPr>
              <a:defRPr/>
            </a:pPr>
            <a:r>
              <a:rPr lang="en-US" dirty="0" smtClean="0"/>
              <a:t>New Jersey School Boards Association – Serving Local Boards of Education Since 1914</a:t>
            </a: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bwMode="ltGray">
          <a:xfrm>
            <a:off x="1143000" y="152400"/>
            <a:ext cx="7543800" cy="800100"/>
          </a:xfrm>
        </p:spPr>
        <p:txBody>
          <a:bodyPr/>
          <a:lstStyle/>
          <a:p>
            <a:r>
              <a:rPr lang="en-US" altLang="en-US" dirty="0" smtClean="0"/>
              <a:t>Points to Consider…</a:t>
            </a:r>
          </a:p>
        </p:txBody>
      </p:sp>
      <p:sp>
        <p:nvSpPr>
          <p:cNvPr id="3" name="Content Placeholder 2"/>
          <p:cNvSpPr>
            <a:spLocks noGrp="1"/>
          </p:cNvSpPr>
          <p:nvPr>
            <p:ph idx="1"/>
          </p:nvPr>
        </p:nvSpPr>
        <p:spPr>
          <a:xfrm>
            <a:off x="457200" y="1066800"/>
            <a:ext cx="8229600" cy="5257800"/>
          </a:xfrm>
        </p:spPr>
        <p:txBody>
          <a:bodyPr/>
          <a:lstStyle/>
          <a:p>
            <a:pPr marL="514350" indent="-514350">
              <a:buFontTx/>
              <a:buAutoNum type="arabicPeriod"/>
            </a:pPr>
            <a:r>
              <a:rPr lang="en-US" altLang="en-US" sz="2800" dirty="0" smtClean="0"/>
              <a:t>In light of the recent SEC Advisory Opinions, NJSBA recommends boards consider developing </a:t>
            </a:r>
            <a:r>
              <a:rPr lang="en-US" altLang="en-US" sz="2800" b="1" dirty="0" smtClean="0"/>
              <a:t>inventory lists of board members and administrators </a:t>
            </a:r>
            <a:r>
              <a:rPr lang="en-US" altLang="en-US" sz="2800" dirty="0" smtClean="0"/>
              <a:t>with their respective relative who are in statewide unions</a:t>
            </a:r>
          </a:p>
          <a:p>
            <a:pPr marL="514350" indent="-514350">
              <a:buFontTx/>
              <a:buAutoNum type="arabicPeriod"/>
            </a:pPr>
            <a:endParaRPr lang="en-US" altLang="en-US" sz="2800" dirty="0" smtClean="0"/>
          </a:p>
          <a:p>
            <a:pPr marL="514350" indent="-514350">
              <a:buFontTx/>
              <a:buAutoNum type="arabicPeriod"/>
            </a:pPr>
            <a:r>
              <a:rPr lang="en-US" altLang="en-US" sz="2800" dirty="0" smtClean="0"/>
              <a:t>Keep list updated and note areas of conflict i.e. Collective Bargaining; Personnel…</a:t>
            </a:r>
          </a:p>
          <a:p>
            <a:pPr marL="514350" indent="-514350">
              <a:buFontTx/>
              <a:buAutoNum type="arabicPeriod"/>
            </a:pPr>
            <a:endParaRPr lang="en-US" altLang="en-US" sz="2800" dirty="0" smtClean="0"/>
          </a:p>
          <a:p>
            <a:pPr marL="514350" indent="-514350">
              <a:buFontTx/>
              <a:buAutoNum type="arabicPeriod"/>
            </a:pPr>
            <a:r>
              <a:rPr lang="en-US" altLang="en-US" sz="2800" dirty="0" smtClean="0"/>
              <a:t>Continue to check </a:t>
            </a:r>
            <a:r>
              <a:rPr lang="en-US" altLang="en-US" sz="2800" b="1" dirty="0" smtClean="0"/>
              <a:t>School Board Notes </a:t>
            </a:r>
            <a:r>
              <a:rPr lang="en-US" altLang="en-US" sz="2800" dirty="0" smtClean="0"/>
              <a:t>to keep abreast of newly released advisories</a:t>
            </a:r>
          </a:p>
        </p:txBody>
      </p:sp>
      <p:sp>
        <p:nvSpPr>
          <p:cNvPr id="50180" name="Footer Placeholder 3"/>
          <p:cNvSpPr>
            <a:spLocks noGrp="1"/>
          </p:cNvSpPr>
          <p:nvPr>
            <p:ph type="ftr" sz="quarter" idx="10"/>
          </p:nvPr>
        </p:nvSpPr>
        <p:spPr bwMode="ltGray">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rgbClr val="993333"/>
              </a:buClr>
              <a:buChar char="•"/>
              <a:defRPr sz="3200">
                <a:solidFill>
                  <a:srgbClr val="003366"/>
                </a:solidFill>
                <a:latin typeface="Arial" charset="0"/>
              </a:defRPr>
            </a:lvl1pPr>
            <a:lvl2pPr marL="742950" indent="-285750" algn="l" eaLnBrk="0" hangingPunct="0">
              <a:spcBef>
                <a:spcPct val="20000"/>
              </a:spcBef>
              <a:buClr>
                <a:srgbClr val="993333"/>
              </a:buClr>
              <a:buChar char="–"/>
              <a:defRPr sz="2800">
                <a:solidFill>
                  <a:srgbClr val="003366"/>
                </a:solidFill>
                <a:latin typeface="Arial" charset="0"/>
              </a:defRPr>
            </a:lvl2pPr>
            <a:lvl3pPr marL="1143000" indent="-228600" algn="l" eaLnBrk="0" hangingPunct="0">
              <a:spcBef>
                <a:spcPct val="20000"/>
              </a:spcBef>
              <a:buClr>
                <a:srgbClr val="993333"/>
              </a:buClr>
              <a:buChar char="•"/>
              <a:defRPr sz="2400">
                <a:solidFill>
                  <a:srgbClr val="003366"/>
                </a:solidFill>
                <a:latin typeface="Arial" charset="0"/>
              </a:defRPr>
            </a:lvl3pPr>
            <a:lvl4pPr marL="1600200" indent="-228600" algn="l" eaLnBrk="0" hangingPunct="0">
              <a:spcBef>
                <a:spcPct val="20000"/>
              </a:spcBef>
              <a:buClr>
                <a:srgbClr val="993333"/>
              </a:buClr>
              <a:buChar char="–"/>
              <a:defRPr sz="2000">
                <a:solidFill>
                  <a:srgbClr val="003366"/>
                </a:solidFill>
                <a:latin typeface="Arial" charset="0"/>
              </a:defRPr>
            </a:lvl4pPr>
            <a:lvl5pPr marL="2057400" indent="-228600" algn="l" eaLnBrk="0" hangingPunct="0">
              <a:spcBef>
                <a:spcPct val="20000"/>
              </a:spcBef>
              <a:buClr>
                <a:srgbClr val="993333"/>
              </a:buClr>
              <a:buChar char="»"/>
              <a:defRPr sz="2000">
                <a:solidFill>
                  <a:srgbClr val="003366"/>
                </a:solidFill>
                <a:latin typeface="Arial" charset="0"/>
              </a:defRPr>
            </a:lvl5pPr>
            <a:lvl6pPr marL="2514600" indent="-228600" eaLnBrk="0" fontAlgn="base" hangingPunct="0">
              <a:spcBef>
                <a:spcPct val="20000"/>
              </a:spcBef>
              <a:spcAft>
                <a:spcPct val="0"/>
              </a:spcAft>
              <a:buClr>
                <a:srgbClr val="993333"/>
              </a:buClr>
              <a:buChar char="»"/>
              <a:defRPr sz="2000">
                <a:solidFill>
                  <a:srgbClr val="003366"/>
                </a:solidFill>
                <a:latin typeface="Arial" charset="0"/>
              </a:defRPr>
            </a:lvl6pPr>
            <a:lvl7pPr marL="2971800" indent="-228600" eaLnBrk="0" fontAlgn="base" hangingPunct="0">
              <a:spcBef>
                <a:spcPct val="20000"/>
              </a:spcBef>
              <a:spcAft>
                <a:spcPct val="0"/>
              </a:spcAft>
              <a:buClr>
                <a:srgbClr val="993333"/>
              </a:buClr>
              <a:buChar char="»"/>
              <a:defRPr sz="2000">
                <a:solidFill>
                  <a:srgbClr val="003366"/>
                </a:solidFill>
                <a:latin typeface="Arial" charset="0"/>
              </a:defRPr>
            </a:lvl7pPr>
            <a:lvl8pPr marL="3429000" indent="-228600" eaLnBrk="0" fontAlgn="base" hangingPunct="0">
              <a:spcBef>
                <a:spcPct val="20000"/>
              </a:spcBef>
              <a:spcAft>
                <a:spcPct val="0"/>
              </a:spcAft>
              <a:buClr>
                <a:srgbClr val="993333"/>
              </a:buClr>
              <a:buChar char="»"/>
              <a:defRPr sz="2000">
                <a:solidFill>
                  <a:srgbClr val="003366"/>
                </a:solidFill>
                <a:latin typeface="Arial" charset="0"/>
              </a:defRPr>
            </a:lvl8pPr>
            <a:lvl9pPr marL="3886200" indent="-228600" eaLnBrk="0" fontAlgn="base" hangingPunct="0">
              <a:spcBef>
                <a:spcPct val="20000"/>
              </a:spcBef>
              <a:spcAft>
                <a:spcPct val="0"/>
              </a:spcAft>
              <a:buClr>
                <a:srgbClr val="993333"/>
              </a:buClr>
              <a:buChar char="»"/>
              <a:defRPr sz="2000">
                <a:solidFill>
                  <a:srgbClr val="003366"/>
                </a:solidFill>
                <a:latin typeface="Arial" charset="0"/>
              </a:defRPr>
            </a:lvl9pPr>
          </a:lstStyle>
          <a:p>
            <a:pPr eaLnBrk="1" hangingPunct="1">
              <a:spcBef>
                <a:spcPct val="0"/>
              </a:spcBef>
              <a:buClrTx/>
              <a:buFontTx/>
              <a:buNone/>
            </a:pPr>
            <a:r>
              <a:rPr lang="en-US" altLang="en-US" sz="1200" dirty="0" smtClean="0">
                <a:solidFill>
                  <a:schemeClr val="bg1"/>
                </a:solidFill>
              </a:rPr>
              <a:t>New Jersey School Boards Association – Serving Local Boards of Education Since 1914</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bwMode="ltGray">
          <a:xfrm>
            <a:off x="1143000" y="0"/>
            <a:ext cx="7543800" cy="952500"/>
          </a:xfrm>
        </p:spPr>
        <p:txBody>
          <a:bodyPr/>
          <a:lstStyle/>
          <a:p>
            <a:pPr algn="ctr"/>
            <a:r>
              <a:rPr lang="en-US" altLang="en-US" sz="4000" dirty="0" smtClean="0"/>
              <a:t>FINAL SUMMARY</a:t>
            </a:r>
          </a:p>
        </p:txBody>
      </p:sp>
      <p:sp>
        <p:nvSpPr>
          <p:cNvPr id="3" name="Content Placeholder 2"/>
          <p:cNvSpPr>
            <a:spLocks noGrp="1"/>
          </p:cNvSpPr>
          <p:nvPr>
            <p:ph idx="1"/>
          </p:nvPr>
        </p:nvSpPr>
        <p:spPr>
          <a:xfrm>
            <a:off x="457200" y="1143000"/>
            <a:ext cx="8229600" cy="4983163"/>
          </a:xfrm>
        </p:spPr>
        <p:txBody>
          <a:bodyPr/>
          <a:lstStyle/>
          <a:p>
            <a:pPr marL="0" indent="0" algn="ctr">
              <a:buFontTx/>
              <a:buNone/>
              <a:defRPr/>
            </a:pPr>
            <a:r>
              <a:rPr lang="en-US" sz="4000" b="1" dirty="0" smtClean="0"/>
              <a:t>School Ethics Act </a:t>
            </a:r>
            <a:r>
              <a:rPr lang="en-US" sz="4000" dirty="0" smtClean="0"/>
              <a:t>outlines the </a:t>
            </a:r>
            <a:r>
              <a:rPr lang="en-US" sz="4000" b="1" dirty="0" smtClean="0"/>
              <a:t>minimum expected (required) behavior</a:t>
            </a:r>
            <a:r>
              <a:rPr lang="en-US" sz="4000" dirty="0" smtClean="0"/>
              <a:t> of school officials </a:t>
            </a:r>
          </a:p>
          <a:p>
            <a:pPr marL="0" indent="0" algn="ctr">
              <a:buFontTx/>
              <a:buNone/>
              <a:defRPr/>
            </a:pPr>
            <a:r>
              <a:rPr lang="en-US" sz="4000" dirty="0" smtClean="0"/>
              <a:t>that will promote effective governance </a:t>
            </a:r>
          </a:p>
          <a:p>
            <a:pPr marL="0" indent="0" algn="ctr">
              <a:buFontTx/>
              <a:buNone/>
              <a:defRPr/>
            </a:pPr>
            <a:r>
              <a:rPr lang="en-US" sz="4000" dirty="0" smtClean="0"/>
              <a:t>and </a:t>
            </a:r>
          </a:p>
          <a:p>
            <a:pPr marL="0" indent="0" algn="ctr">
              <a:buFontTx/>
              <a:buNone/>
              <a:defRPr/>
            </a:pPr>
            <a:r>
              <a:rPr lang="en-US" sz="4000" dirty="0" smtClean="0"/>
              <a:t>public confidence.</a:t>
            </a:r>
          </a:p>
          <a:p>
            <a:pPr>
              <a:defRPr/>
            </a:pPr>
            <a:endParaRPr lang="en-US" dirty="0"/>
          </a:p>
        </p:txBody>
      </p:sp>
      <p:sp>
        <p:nvSpPr>
          <p:cNvPr id="51204" name="Footer Placeholder 3"/>
          <p:cNvSpPr>
            <a:spLocks noGrp="1"/>
          </p:cNvSpPr>
          <p:nvPr>
            <p:ph type="ftr" sz="quarter" idx="10"/>
          </p:nvPr>
        </p:nvSpPr>
        <p:spPr bwMode="ltGray">
          <a:xfrm>
            <a:off x="381000" y="6553200"/>
            <a:ext cx="7772400" cy="3968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rgbClr val="993333"/>
              </a:buClr>
              <a:buChar char="•"/>
              <a:defRPr sz="3200">
                <a:solidFill>
                  <a:srgbClr val="003366"/>
                </a:solidFill>
                <a:latin typeface="Arial" charset="0"/>
              </a:defRPr>
            </a:lvl1pPr>
            <a:lvl2pPr marL="742950" indent="-285750" algn="l" eaLnBrk="0" hangingPunct="0">
              <a:spcBef>
                <a:spcPct val="20000"/>
              </a:spcBef>
              <a:buClr>
                <a:srgbClr val="993333"/>
              </a:buClr>
              <a:buChar char="–"/>
              <a:defRPr sz="2800">
                <a:solidFill>
                  <a:srgbClr val="003366"/>
                </a:solidFill>
                <a:latin typeface="Arial" charset="0"/>
              </a:defRPr>
            </a:lvl2pPr>
            <a:lvl3pPr marL="1143000" indent="-228600" algn="l" eaLnBrk="0" hangingPunct="0">
              <a:spcBef>
                <a:spcPct val="20000"/>
              </a:spcBef>
              <a:buClr>
                <a:srgbClr val="993333"/>
              </a:buClr>
              <a:buChar char="•"/>
              <a:defRPr sz="2400">
                <a:solidFill>
                  <a:srgbClr val="003366"/>
                </a:solidFill>
                <a:latin typeface="Arial" charset="0"/>
              </a:defRPr>
            </a:lvl3pPr>
            <a:lvl4pPr marL="1600200" indent="-228600" algn="l" eaLnBrk="0" hangingPunct="0">
              <a:spcBef>
                <a:spcPct val="20000"/>
              </a:spcBef>
              <a:buClr>
                <a:srgbClr val="993333"/>
              </a:buClr>
              <a:buChar char="–"/>
              <a:defRPr sz="2000">
                <a:solidFill>
                  <a:srgbClr val="003366"/>
                </a:solidFill>
                <a:latin typeface="Arial" charset="0"/>
              </a:defRPr>
            </a:lvl4pPr>
            <a:lvl5pPr marL="2057400" indent="-228600" algn="l" eaLnBrk="0" hangingPunct="0">
              <a:spcBef>
                <a:spcPct val="20000"/>
              </a:spcBef>
              <a:buClr>
                <a:srgbClr val="993333"/>
              </a:buClr>
              <a:buChar char="»"/>
              <a:defRPr sz="2000">
                <a:solidFill>
                  <a:srgbClr val="003366"/>
                </a:solidFill>
                <a:latin typeface="Arial" charset="0"/>
              </a:defRPr>
            </a:lvl5pPr>
            <a:lvl6pPr marL="2514600" indent="-228600" eaLnBrk="0" fontAlgn="base" hangingPunct="0">
              <a:spcBef>
                <a:spcPct val="20000"/>
              </a:spcBef>
              <a:spcAft>
                <a:spcPct val="0"/>
              </a:spcAft>
              <a:buClr>
                <a:srgbClr val="993333"/>
              </a:buClr>
              <a:buChar char="»"/>
              <a:defRPr sz="2000">
                <a:solidFill>
                  <a:srgbClr val="003366"/>
                </a:solidFill>
                <a:latin typeface="Arial" charset="0"/>
              </a:defRPr>
            </a:lvl6pPr>
            <a:lvl7pPr marL="2971800" indent="-228600" eaLnBrk="0" fontAlgn="base" hangingPunct="0">
              <a:spcBef>
                <a:spcPct val="20000"/>
              </a:spcBef>
              <a:spcAft>
                <a:spcPct val="0"/>
              </a:spcAft>
              <a:buClr>
                <a:srgbClr val="993333"/>
              </a:buClr>
              <a:buChar char="»"/>
              <a:defRPr sz="2000">
                <a:solidFill>
                  <a:srgbClr val="003366"/>
                </a:solidFill>
                <a:latin typeface="Arial" charset="0"/>
              </a:defRPr>
            </a:lvl7pPr>
            <a:lvl8pPr marL="3429000" indent="-228600" eaLnBrk="0" fontAlgn="base" hangingPunct="0">
              <a:spcBef>
                <a:spcPct val="20000"/>
              </a:spcBef>
              <a:spcAft>
                <a:spcPct val="0"/>
              </a:spcAft>
              <a:buClr>
                <a:srgbClr val="993333"/>
              </a:buClr>
              <a:buChar char="»"/>
              <a:defRPr sz="2000">
                <a:solidFill>
                  <a:srgbClr val="003366"/>
                </a:solidFill>
                <a:latin typeface="Arial" charset="0"/>
              </a:defRPr>
            </a:lvl8pPr>
            <a:lvl9pPr marL="3886200" indent="-228600" eaLnBrk="0" fontAlgn="base" hangingPunct="0">
              <a:spcBef>
                <a:spcPct val="20000"/>
              </a:spcBef>
              <a:spcAft>
                <a:spcPct val="0"/>
              </a:spcAft>
              <a:buClr>
                <a:srgbClr val="993333"/>
              </a:buClr>
              <a:buChar char="»"/>
              <a:defRPr sz="2000">
                <a:solidFill>
                  <a:srgbClr val="003366"/>
                </a:solidFill>
                <a:latin typeface="Arial" charset="0"/>
              </a:defRPr>
            </a:lvl9pPr>
          </a:lstStyle>
          <a:p>
            <a:pPr eaLnBrk="1" hangingPunct="1">
              <a:spcBef>
                <a:spcPct val="0"/>
              </a:spcBef>
              <a:buClrTx/>
              <a:buFontTx/>
              <a:buNone/>
            </a:pPr>
            <a:r>
              <a:rPr lang="en-US" altLang="en-US" sz="1200" dirty="0" smtClean="0">
                <a:solidFill>
                  <a:schemeClr val="bg1"/>
                </a:solidFill>
              </a:rPr>
              <a:t>New Jersey School Boards Association – Serving Local Boards of Education Since 1914</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3"/>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bwMode="ltGray">
          <a:xfrm>
            <a:off x="1066800" y="304800"/>
            <a:ext cx="8229600" cy="533400"/>
          </a:xfrm>
        </p:spPr>
        <p:txBody>
          <a:bodyPr/>
          <a:lstStyle/>
          <a:p>
            <a:pPr algn="ctr"/>
            <a:r>
              <a:rPr lang="en-US" altLang="en-US" sz="4400" dirty="0" smtClean="0"/>
              <a:t>SEC Jurisdiction</a:t>
            </a:r>
          </a:p>
        </p:txBody>
      </p:sp>
      <p:sp>
        <p:nvSpPr>
          <p:cNvPr id="7171" name="Text Placeholder 2"/>
          <p:cNvSpPr>
            <a:spLocks noGrp="1"/>
          </p:cNvSpPr>
          <p:nvPr>
            <p:ph type="body" idx="1"/>
          </p:nvPr>
        </p:nvSpPr>
        <p:spPr/>
        <p:txBody>
          <a:bodyPr/>
          <a:lstStyle/>
          <a:p>
            <a:r>
              <a:rPr lang="en-US" altLang="en-US" sz="3200" smtClean="0">
                <a:solidFill>
                  <a:srgbClr val="C00000"/>
                </a:solidFill>
              </a:rPr>
              <a:t>Ethics Complaints</a:t>
            </a:r>
          </a:p>
        </p:txBody>
      </p:sp>
      <p:sp>
        <p:nvSpPr>
          <p:cNvPr id="7172" name="Content Placeholder 3"/>
          <p:cNvSpPr>
            <a:spLocks noGrp="1"/>
          </p:cNvSpPr>
          <p:nvPr>
            <p:ph sz="half" idx="2"/>
          </p:nvPr>
        </p:nvSpPr>
        <p:spPr>
          <a:ln>
            <a:solidFill>
              <a:srgbClr val="003366"/>
            </a:solidFill>
            <a:miter lim="800000"/>
            <a:headEnd/>
            <a:tailEnd/>
          </a:ln>
        </p:spPr>
        <p:txBody>
          <a:bodyPr/>
          <a:lstStyle/>
          <a:p>
            <a:pPr marL="0" indent="0">
              <a:buFontTx/>
              <a:buNone/>
            </a:pPr>
            <a:r>
              <a:rPr lang="en-US" altLang="en-US" sz="3200" smtClean="0"/>
              <a:t>Acts upon complaints filed by </a:t>
            </a:r>
            <a:r>
              <a:rPr lang="en-US" altLang="en-US" sz="3200" smtClean="0">
                <a:solidFill>
                  <a:srgbClr val="C00000"/>
                </a:solidFill>
              </a:rPr>
              <a:t>anyone</a:t>
            </a:r>
            <a:r>
              <a:rPr lang="en-US" altLang="en-US" sz="3200" smtClean="0"/>
              <a:t> alleging a violation of the School Ethics Act or Code of Ethics took place.  </a:t>
            </a:r>
          </a:p>
        </p:txBody>
      </p:sp>
      <p:sp>
        <p:nvSpPr>
          <p:cNvPr id="7173" name="Text Placeholder 4"/>
          <p:cNvSpPr>
            <a:spLocks noGrp="1"/>
          </p:cNvSpPr>
          <p:nvPr>
            <p:ph type="body" sz="quarter" idx="3"/>
          </p:nvPr>
        </p:nvSpPr>
        <p:spPr/>
        <p:txBody>
          <a:bodyPr/>
          <a:lstStyle/>
          <a:p>
            <a:r>
              <a:rPr lang="en-US" altLang="en-US" sz="3200" smtClean="0">
                <a:solidFill>
                  <a:srgbClr val="C00000"/>
                </a:solidFill>
              </a:rPr>
              <a:t>Advisory Opinions</a:t>
            </a:r>
          </a:p>
        </p:txBody>
      </p:sp>
      <p:sp>
        <p:nvSpPr>
          <p:cNvPr id="7174" name="Content Placeholder 5"/>
          <p:cNvSpPr>
            <a:spLocks noGrp="1"/>
          </p:cNvSpPr>
          <p:nvPr>
            <p:ph sz="quarter" idx="4"/>
          </p:nvPr>
        </p:nvSpPr>
        <p:spPr>
          <a:ln>
            <a:solidFill>
              <a:srgbClr val="003366"/>
            </a:solidFill>
            <a:miter lim="800000"/>
            <a:headEnd/>
            <a:tailEnd/>
          </a:ln>
        </p:spPr>
        <p:txBody>
          <a:bodyPr/>
          <a:lstStyle/>
          <a:p>
            <a:pPr marL="0" indent="0">
              <a:buFontTx/>
              <a:buNone/>
            </a:pPr>
            <a:r>
              <a:rPr lang="en-US" altLang="en-US" sz="3200" smtClean="0"/>
              <a:t>A school official may request an advisory </a:t>
            </a:r>
            <a:r>
              <a:rPr lang="en-US" altLang="en-US" sz="3200" smtClean="0">
                <a:solidFill>
                  <a:srgbClr val="C00000"/>
                </a:solidFill>
              </a:rPr>
              <a:t>opinion</a:t>
            </a:r>
            <a:r>
              <a:rPr lang="en-US" altLang="en-US" sz="3200" smtClean="0"/>
              <a:t> as to whether any </a:t>
            </a:r>
            <a:r>
              <a:rPr lang="en-US" altLang="en-US" sz="3200" smtClean="0">
                <a:solidFill>
                  <a:srgbClr val="C00000"/>
                </a:solidFill>
              </a:rPr>
              <a:t>proposed activity or conduct</a:t>
            </a:r>
            <a:r>
              <a:rPr lang="en-US" altLang="en-US" sz="3200" smtClean="0"/>
              <a:t> </a:t>
            </a:r>
            <a:r>
              <a:rPr lang="en-US" altLang="en-US" sz="3200" smtClean="0">
                <a:solidFill>
                  <a:srgbClr val="C00000"/>
                </a:solidFill>
              </a:rPr>
              <a:t>by a school official </a:t>
            </a:r>
            <a:r>
              <a:rPr lang="en-US" altLang="en-US" sz="3200" smtClean="0"/>
              <a:t>would constitute a violation of the Act.</a:t>
            </a:r>
          </a:p>
        </p:txBody>
      </p:sp>
      <p:sp>
        <p:nvSpPr>
          <p:cNvPr id="7175" name="Footer Placeholder 6"/>
          <p:cNvSpPr>
            <a:spLocks noGrp="1"/>
          </p:cNvSpPr>
          <p:nvPr>
            <p:ph type="ftr" sz="quarter" idx="10"/>
          </p:nvPr>
        </p:nvSpPr>
        <p:spPr bwMode="ltGray">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rgbClr val="993333"/>
              </a:buClr>
              <a:buChar char="•"/>
              <a:defRPr sz="3200">
                <a:solidFill>
                  <a:srgbClr val="003366"/>
                </a:solidFill>
                <a:latin typeface="Arial" charset="0"/>
              </a:defRPr>
            </a:lvl1pPr>
            <a:lvl2pPr marL="742950" indent="-285750" algn="l" eaLnBrk="0" hangingPunct="0">
              <a:spcBef>
                <a:spcPct val="20000"/>
              </a:spcBef>
              <a:buClr>
                <a:srgbClr val="993333"/>
              </a:buClr>
              <a:buChar char="–"/>
              <a:defRPr sz="2800">
                <a:solidFill>
                  <a:srgbClr val="003366"/>
                </a:solidFill>
                <a:latin typeface="Arial" charset="0"/>
              </a:defRPr>
            </a:lvl2pPr>
            <a:lvl3pPr marL="1143000" indent="-228600" algn="l" eaLnBrk="0" hangingPunct="0">
              <a:spcBef>
                <a:spcPct val="20000"/>
              </a:spcBef>
              <a:buClr>
                <a:srgbClr val="993333"/>
              </a:buClr>
              <a:buChar char="•"/>
              <a:defRPr sz="2400">
                <a:solidFill>
                  <a:srgbClr val="003366"/>
                </a:solidFill>
                <a:latin typeface="Arial" charset="0"/>
              </a:defRPr>
            </a:lvl3pPr>
            <a:lvl4pPr marL="1600200" indent="-228600" algn="l" eaLnBrk="0" hangingPunct="0">
              <a:spcBef>
                <a:spcPct val="20000"/>
              </a:spcBef>
              <a:buClr>
                <a:srgbClr val="993333"/>
              </a:buClr>
              <a:buChar char="–"/>
              <a:defRPr sz="2000">
                <a:solidFill>
                  <a:srgbClr val="003366"/>
                </a:solidFill>
                <a:latin typeface="Arial" charset="0"/>
              </a:defRPr>
            </a:lvl4pPr>
            <a:lvl5pPr marL="2057400" indent="-228600" algn="l" eaLnBrk="0" hangingPunct="0">
              <a:spcBef>
                <a:spcPct val="20000"/>
              </a:spcBef>
              <a:buClr>
                <a:srgbClr val="993333"/>
              </a:buClr>
              <a:buChar char="»"/>
              <a:defRPr sz="2000">
                <a:solidFill>
                  <a:srgbClr val="003366"/>
                </a:solidFill>
                <a:latin typeface="Arial" charset="0"/>
              </a:defRPr>
            </a:lvl5pPr>
            <a:lvl6pPr marL="2514600" indent="-228600" eaLnBrk="0" fontAlgn="base" hangingPunct="0">
              <a:spcBef>
                <a:spcPct val="20000"/>
              </a:spcBef>
              <a:spcAft>
                <a:spcPct val="0"/>
              </a:spcAft>
              <a:buClr>
                <a:srgbClr val="993333"/>
              </a:buClr>
              <a:buChar char="»"/>
              <a:defRPr sz="2000">
                <a:solidFill>
                  <a:srgbClr val="003366"/>
                </a:solidFill>
                <a:latin typeface="Arial" charset="0"/>
              </a:defRPr>
            </a:lvl6pPr>
            <a:lvl7pPr marL="2971800" indent="-228600" eaLnBrk="0" fontAlgn="base" hangingPunct="0">
              <a:spcBef>
                <a:spcPct val="20000"/>
              </a:spcBef>
              <a:spcAft>
                <a:spcPct val="0"/>
              </a:spcAft>
              <a:buClr>
                <a:srgbClr val="993333"/>
              </a:buClr>
              <a:buChar char="»"/>
              <a:defRPr sz="2000">
                <a:solidFill>
                  <a:srgbClr val="003366"/>
                </a:solidFill>
                <a:latin typeface="Arial" charset="0"/>
              </a:defRPr>
            </a:lvl7pPr>
            <a:lvl8pPr marL="3429000" indent="-228600" eaLnBrk="0" fontAlgn="base" hangingPunct="0">
              <a:spcBef>
                <a:spcPct val="20000"/>
              </a:spcBef>
              <a:spcAft>
                <a:spcPct val="0"/>
              </a:spcAft>
              <a:buClr>
                <a:srgbClr val="993333"/>
              </a:buClr>
              <a:buChar char="»"/>
              <a:defRPr sz="2000">
                <a:solidFill>
                  <a:srgbClr val="003366"/>
                </a:solidFill>
                <a:latin typeface="Arial" charset="0"/>
              </a:defRPr>
            </a:lvl8pPr>
            <a:lvl9pPr marL="3886200" indent="-228600" eaLnBrk="0" fontAlgn="base" hangingPunct="0">
              <a:spcBef>
                <a:spcPct val="20000"/>
              </a:spcBef>
              <a:spcAft>
                <a:spcPct val="0"/>
              </a:spcAft>
              <a:buClr>
                <a:srgbClr val="993333"/>
              </a:buClr>
              <a:buChar char="»"/>
              <a:defRPr sz="2000">
                <a:solidFill>
                  <a:srgbClr val="003366"/>
                </a:solidFill>
                <a:latin typeface="Arial" charset="0"/>
              </a:defRPr>
            </a:lvl9pPr>
          </a:lstStyle>
          <a:p>
            <a:pPr eaLnBrk="1" hangingPunct="1">
              <a:spcBef>
                <a:spcPct val="0"/>
              </a:spcBef>
              <a:buClrTx/>
              <a:buFontTx/>
              <a:buNone/>
            </a:pPr>
            <a:r>
              <a:rPr lang="en-US" altLang="en-US" sz="1200" dirty="0" smtClean="0">
                <a:solidFill>
                  <a:schemeClr val="bg1"/>
                </a:solidFill>
              </a:rPr>
              <a:t>New Jersey School Boards Association – Serving Local Boards of Education Since 1914</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bwMode="ltGray"/>
        <p:txBody>
          <a:bodyPr/>
          <a:lstStyle/>
          <a:p>
            <a:pPr algn="ctr"/>
            <a:r>
              <a:rPr lang="en-US" altLang="en-US" sz="4400" dirty="0" smtClean="0"/>
              <a:t>Conflicts of Interest</a:t>
            </a:r>
          </a:p>
        </p:txBody>
      </p:sp>
      <p:sp>
        <p:nvSpPr>
          <p:cNvPr id="8195" name="Content Placeholder 2"/>
          <p:cNvSpPr>
            <a:spLocks noGrp="1"/>
          </p:cNvSpPr>
          <p:nvPr>
            <p:ph idx="1"/>
          </p:nvPr>
        </p:nvSpPr>
        <p:spPr/>
        <p:txBody>
          <a:bodyPr/>
          <a:lstStyle/>
          <a:p>
            <a:pPr marL="0" indent="0">
              <a:buFontTx/>
              <a:buNone/>
            </a:pPr>
            <a:r>
              <a:rPr lang="en-US" altLang="en-US" sz="4400" b="1" smtClean="0">
                <a:solidFill>
                  <a:srgbClr val="C00000"/>
                </a:solidFill>
              </a:rPr>
              <a:t>SEC Definitions:</a:t>
            </a:r>
          </a:p>
          <a:p>
            <a:pPr marL="0" indent="0">
              <a:buFontTx/>
              <a:buNone/>
            </a:pPr>
            <a:endParaRPr lang="en-US" altLang="en-US" sz="4400" b="1" smtClean="0">
              <a:solidFill>
                <a:srgbClr val="C00000"/>
              </a:solidFill>
            </a:endParaRPr>
          </a:p>
        </p:txBody>
      </p:sp>
      <p:sp>
        <p:nvSpPr>
          <p:cNvPr id="8196" name="Footer Placeholder 3"/>
          <p:cNvSpPr>
            <a:spLocks noGrp="1"/>
          </p:cNvSpPr>
          <p:nvPr>
            <p:ph type="ftr" sz="quarter" idx="10"/>
          </p:nvPr>
        </p:nvSpPr>
        <p:spPr bwMode="ltGray">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rgbClr val="993333"/>
              </a:buClr>
              <a:buChar char="•"/>
              <a:defRPr sz="3200">
                <a:solidFill>
                  <a:srgbClr val="003366"/>
                </a:solidFill>
                <a:latin typeface="Arial" charset="0"/>
              </a:defRPr>
            </a:lvl1pPr>
            <a:lvl2pPr marL="742950" indent="-285750" algn="l" eaLnBrk="0" hangingPunct="0">
              <a:spcBef>
                <a:spcPct val="20000"/>
              </a:spcBef>
              <a:buClr>
                <a:srgbClr val="993333"/>
              </a:buClr>
              <a:buChar char="–"/>
              <a:defRPr sz="2800">
                <a:solidFill>
                  <a:srgbClr val="003366"/>
                </a:solidFill>
                <a:latin typeface="Arial" charset="0"/>
              </a:defRPr>
            </a:lvl2pPr>
            <a:lvl3pPr marL="1143000" indent="-228600" algn="l" eaLnBrk="0" hangingPunct="0">
              <a:spcBef>
                <a:spcPct val="20000"/>
              </a:spcBef>
              <a:buClr>
                <a:srgbClr val="993333"/>
              </a:buClr>
              <a:buChar char="•"/>
              <a:defRPr sz="2400">
                <a:solidFill>
                  <a:srgbClr val="003366"/>
                </a:solidFill>
                <a:latin typeface="Arial" charset="0"/>
              </a:defRPr>
            </a:lvl3pPr>
            <a:lvl4pPr marL="1600200" indent="-228600" algn="l" eaLnBrk="0" hangingPunct="0">
              <a:spcBef>
                <a:spcPct val="20000"/>
              </a:spcBef>
              <a:buClr>
                <a:srgbClr val="993333"/>
              </a:buClr>
              <a:buChar char="–"/>
              <a:defRPr sz="2000">
                <a:solidFill>
                  <a:srgbClr val="003366"/>
                </a:solidFill>
                <a:latin typeface="Arial" charset="0"/>
              </a:defRPr>
            </a:lvl4pPr>
            <a:lvl5pPr marL="2057400" indent="-228600" algn="l" eaLnBrk="0" hangingPunct="0">
              <a:spcBef>
                <a:spcPct val="20000"/>
              </a:spcBef>
              <a:buClr>
                <a:srgbClr val="993333"/>
              </a:buClr>
              <a:buChar char="»"/>
              <a:defRPr sz="2000">
                <a:solidFill>
                  <a:srgbClr val="003366"/>
                </a:solidFill>
                <a:latin typeface="Arial" charset="0"/>
              </a:defRPr>
            </a:lvl5pPr>
            <a:lvl6pPr marL="2514600" indent="-228600" eaLnBrk="0" fontAlgn="base" hangingPunct="0">
              <a:spcBef>
                <a:spcPct val="20000"/>
              </a:spcBef>
              <a:spcAft>
                <a:spcPct val="0"/>
              </a:spcAft>
              <a:buClr>
                <a:srgbClr val="993333"/>
              </a:buClr>
              <a:buChar char="»"/>
              <a:defRPr sz="2000">
                <a:solidFill>
                  <a:srgbClr val="003366"/>
                </a:solidFill>
                <a:latin typeface="Arial" charset="0"/>
              </a:defRPr>
            </a:lvl6pPr>
            <a:lvl7pPr marL="2971800" indent="-228600" eaLnBrk="0" fontAlgn="base" hangingPunct="0">
              <a:spcBef>
                <a:spcPct val="20000"/>
              </a:spcBef>
              <a:spcAft>
                <a:spcPct val="0"/>
              </a:spcAft>
              <a:buClr>
                <a:srgbClr val="993333"/>
              </a:buClr>
              <a:buChar char="»"/>
              <a:defRPr sz="2000">
                <a:solidFill>
                  <a:srgbClr val="003366"/>
                </a:solidFill>
                <a:latin typeface="Arial" charset="0"/>
              </a:defRPr>
            </a:lvl7pPr>
            <a:lvl8pPr marL="3429000" indent="-228600" eaLnBrk="0" fontAlgn="base" hangingPunct="0">
              <a:spcBef>
                <a:spcPct val="20000"/>
              </a:spcBef>
              <a:spcAft>
                <a:spcPct val="0"/>
              </a:spcAft>
              <a:buClr>
                <a:srgbClr val="993333"/>
              </a:buClr>
              <a:buChar char="»"/>
              <a:defRPr sz="2000">
                <a:solidFill>
                  <a:srgbClr val="003366"/>
                </a:solidFill>
                <a:latin typeface="Arial" charset="0"/>
              </a:defRPr>
            </a:lvl8pPr>
            <a:lvl9pPr marL="3886200" indent="-228600" eaLnBrk="0" fontAlgn="base" hangingPunct="0">
              <a:spcBef>
                <a:spcPct val="20000"/>
              </a:spcBef>
              <a:spcAft>
                <a:spcPct val="0"/>
              </a:spcAft>
              <a:buClr>
                <a:srgbClr val="993333"/>
              </a:buClr>
              <a:buChar char="»"/>
              <a:defRPr sz="2000">
                <a:solidFill>
                  <a:srgbClr val="003366"/>
                </a:solidFill>
                <a:latin typeface="Arial" charset="0"/>
              </a:defRPr>
            </a:lvl9pPr>
          </a:lstStyle>
          <a:p>
            <a:pPr eaLnBrk="1" hangingPunct="1">
              <a:spcBef>
                <a:spcPct val="0"/>
              </a:spcBef>
              <a:buClrTx/>
              <a:buFontTx/>
              <a:buNone/>
            </a:pPr>
            <a:r>
              <a:rPr lang="en-US" altLang="en-US" sz="1200" dirty="0" smtClean="0">
                <a:solidFill>
                  <a:schemeClr val="bg1"/>
                </a:solidFill>
              </a:rPr>
              <a:t>New Jersey School Boards Association – Serving Local Boards of Education Since 1914</a:t>
            </a:r>
          </a:p>
        </p:txBody>
      </p:sp>
      <p:graphicFrame>
        <p:nvGraphicFramePr>
          <p:cNvPr id="5" name="Diagram 4"/>
          <p:cNvGraphicFramePr/>
          <p:nvPr/>
        </p:nvGraphicFramePr>
        <p:xfrm>
          <a:off x="1447800" y="19812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bwMode="ltGray">
          <a:xfrm>
            <a:off x="304800" y="0"/>
            <a:ext cx="8686800" cy="838200"/>
          </a:xfrm>
        </p:spPr>
        <p:txBody>
          <a:bodyPr/>
          <a:lstStyle/>
          <a:p>
            <a:r>
              <a:rPr lang="en-US" altLang="en-US" sz="3500" dirty="0" smtClean="0"/>
              <a:t>Conflicts of Interest- </a:t>
            </a:r>
            <a:r>
              <a:rPr lang="en-US" altLang="en-US" sz="3500" i="1" dirty="0" smtClean="0"/>
              <a:t>N.J.S.A.</a:t>
            </a:r>
            <a:r>
              <a:rPr lang="en-US" altLang="en-US" sz="3500" dirty="0" smtClean="0"/>
              <a:t>18A: 12-24</a:t>
            </a:r>
          </a:p>
        </p:txBody>
      </p:sp>
      <p:sp>
        <p:nvSpPr>
          <p:cNvPr id="3" name="Content Placeholder 2"/>
          <p:cNvSpPr>
            <a:spLocks noGrp="1"/>
          </p:cNvSpPr>
          <p:nvPr>
            <p:ph idx="1"/>
          </p:nvPr>
        </p:nvSpPr>
        <p:spPr>
          <a:xfrm>
            <a:off x="228600" y="990600"/>
            <a:ext cx="8839200" cy="5638800"/>
          </a:xfrm>
        </p:spPr>
        <p:txBody>
          <a:bodyPr/>
          <a:lstStyle/>
          <a:p>
            <a:pPr marL="0" indent="0">
              <a:buFontTx/>
              <a:buNone/>
              <a:defRPr/>
            </a:pPr>
            <a:r>
              <a:rPr lang="en-US" sz="2800" b="1" dirty="0" smtClean="0">
                <a:solidFill>
                  <a:srgbClr val="C00000"/>
                </a:solidFill>
              </a:rPr>
              <a:t>Recuse yourself </a:t>
            </a:r>
            <a:r>
              <a:rPr lang="en-US" sz="2800" dirty="0" smtClean="0"/>
              <a:t>if there is a benefit to you as a school official or a member of your </a:t>
            </a:r>
            <a:r>
              <a:rPr lang="en-US" sz="2800" b="1" dirty="0" smtClean="0"/>
              <a:t>immediate family</a:t>
            </a:r>
            <a:r>
              <a:rPr lang="en-US" sz="2800" dirty="0" smtClean="0"/>
              <a:t> (or others) due to a:</a:t>
            </a:r>
          </a:p>
          <a:p>
            <a:pPr>
              <a:defRPr/>
            </a:pPr>
            <a:r>
              <a:rPr lang="en-US" sz="2800" dirty="0" smtClean="0"/>
              <a:t>Business interest</a:t>
            </a:r>
          </a:p>
          <a:p>
            <a:pPr>
              <a:defRPr/>
            </a:pPr>
            <a:r>
              <a:rPr lang="en-US" sz="2800" dirty="0" smtClean="0"/>
              <a:t>Use of the position to secure unwarranted privileges</a:t>
            </a:r>
          </a:p>
          <a:p>
            <a:pPr>
              <a:defRPr/>
            </a:pPr>
            <a:r>
              <a:rPr lang="en-US" sz="2800" dirty="0" smtClean="0"/>
              <a:t>Financial involvement</a:t>
            </a:r>
          </a:p>
          <a:p>
            <a:pPr>
              <a:defRPr/>
            </a:pPr>
            <a:r>
              <a:rPr lang="en-US" sz="2800" dirty="0" smtClean="0"/>
              <a:t>Gift, favor, etc. that was offered with the intent to influence</a:t>
            </a:r>
          </a:p>
          <a:p>
            <a:pPr>
              <a:defRPr/>
            </a:pPr>
            <a:r>
              <a:rPr lang="en-US" sz="2800" dirty="0" smtClean="0"/>
              <a:t>Personal involvement that creates a benefit</a:t>
            </a:r>
          </a:p>
          <a:p>
            <a:pPr>
              <a:defRPr/>
            </a:pPr>
            <a:r>
              <a:rPr lang="en-US" sz="2800" dirty="0" smtClean="0"/>
              <a:t>Service or employment that may prejudice independent  judgment</a:t>
            </a:r>
          </a:p>
          <a:p>
            <a:pPr>
              <a:defRPr/>
            </a:pPr>
            <a:endParaRPr lang="en-US" sz="2800" dirty="0" smtClean="0"/>
          </a:p>
          <a:p>
            <a:pPr>
              <a:defRPr/>
            </a:pPr>
            <a:endParaRPr lang="en-US" sz="2800" dirty="0" smtClean="0"/>
          </a:p>
          <a:p>
            <a:pPr>
              <a:defRPr/>
            </a:pPr>
            <a:endParaRPr lang="en-US" sz="2800" dirty="0"/>
          </a:p>
        </p:txBody>
      </p:sp>
      <p:sp>
        <p:nvSpPr>
          <p:cNvPr id="9220" name="Footer Placeholder 3"/>
          <p:cNvSpPr>
            <a:spLocks noGrp="1"/>
          </p:cNvSpPr>
          <p:nvPr>
            <p:ph type="ftr" sz="quarter" idx="10"/>
          </p:nvPr>
        </p:nvSpPr>
        <p:spPr bwMode="ltGray">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rgbClr val="993333"/>
              </a:buClr>
              <a:buChar char="•"/>
              <a:defRPr sz="3200">
                <a:solidFill>
                  <a:srgbClr val="003366"/>
                </a:solidFill>
                <a:latin typeface="Arial" charset="0"/>
              </a:defRPr>
            </a:lvl1pPr>
            <a:lvl2pPr marL="742950" indent="-285750" algn="l" eaLnBrk="0" hangingPunct="0">
              <a:spcBef>
                <a:spcPct val="20000"/>
              </a:spcBef>
              <a:buClr>
                <a:srgbClr val="993333"/>
              </a:buClr>
              <a:buChar char="–"/>
              <a:defRPr sz="2800">
                <a:solidFill>
                  <a:srgbClr val="003366"/>
                </a:solidFill>
                <a:latin typeface="Arial" charset="0"/>
              </a:defRPr>
            </a:lvl2pPr>
            <a:lvl3pPr marL="1143000" indent="-228600" algn="l" eaLnBrk="0" hangingPunct="0">
              <a:spcBef>
                <a:spcPct val="20000"/>
              </a:spcBef>
              <a:buClr>
                <a:srgbClr val="993333"/>
              </a:buClr>
              <a:buChar char="•"/>
              <a:defRPr sz="2400">
                <a:solidFill>
                  <a:srgbClr val="003366"/>
                </a:solidFill>
                <a:latin typeface="Arial" charset="0"/>
              </a:defRPr>
            </a:lvl3pPr>
            <a:lvl4pPr marL="1600200" indent="-228600" algn="l" eaLnBrk="0" hangingPunct="0">
              <a:spcBef>
                <a:spcPct val="20000"/>
              </a:spcBef>
              <a:buClr>
                <a:srgbClr val="993333"/>
              </a:buClr>
              <a:buChar char="–"/>
              <a:defRPr sz="2000">
                <a:solidFill>
                  <a:srgbClr val="003366"/>
                </a:solidFill>
                <a:latin typeface="Arial" charset="0"/>
              </a:defRPr>
            </a:lvl4pPr>
            <a:lvl5pPr marL="2057400" indent="-228600" algn="l" eaLnBrk="0" hangingPunct="0">
              <a:spcBef>
                <a:spcPct val="20000"/>
              </a:spcBef>
              <a:buClr>
                <a:srgbClr val="993333"/>
              </a:buClr>
              <a:buChar char="»"/>
              <a:defRPr sz="2000">
                <a:solidFill>
                  <a:srgbClr val="003366"/>
                </a:solidFill>
                <a:latin typeface="Arial" charset="0"/>
              </a:defRPr>
            </a:lvl5pPr>
            <a:lvl6pPr marL="2514600" indent="-228600" eaLnBrk="0" fontAlgn="base" hangingPunct="0">
              <a:spcBef>
                <a:spcPct val="20000"/>
              </a:spcBef>
              <a:spcAft>
                <a:spcPct val="0"/>
              </a:spcAft>
              <a:buClr>
                <a:srgbClr val="993333"/>
              </a:buClr>
              <a:buChar char="»"/>
              <a:defRPr sz="2000">
                <a:solidFill>
                  <a:srgbClr val="003366"/>
                </a:solidFill>
                <a:latin typeface="Arial" charset="0"/>
              </a:defRPr>
            </a:lvl6pPr>
            <a:lvl7pPr marL="2971800" indent="-228600" eaLnBrk="0" fontAlgn="base" hangingPunct="0">
              <a:spcBef>
                <a:spcPct val="20000"/>
              </a:spcBef>
              <a:spcAft>
                <a:spcPct val="0"/>
              </a:spcAft>
              <a:buClr>
                <a:srgbClr val="993333"/>
              </a:buClr>
              <a:buChar char="»"/>
              <a:defRPr sz="2000">
                <a:solidFill>
                  <a:srgbClr val="003366"/>
                </a:solidFill>
                <a:latin typeface="Arial" charset="0"/>
              </a:defRPr>
            </a:lvl7pPr>
            <a:lvl8pPr marL="3429000" indent="-228600" eaLnBrk="0" fontAlgn="base" hangingPunct="0">
              <a:spcBef>
                <a:spcPct val="20000"/>
              </a:spcBef>
              <a:spcAft>
                <a:spcPct val="0"/>
              </a:spcAft>
              <a:buClr>
                <a:srgbClr val="993333"/>
              </a:buClr>
              <a:buChar char="»"/>
              <a:defRPr sz="2000">
                <a:solidFill>
                  <a:srgbClr val="003366"/>
                </a:solidFill>
                <a:latin typeface="Arial" charset="0"/>
              </a:defRPr>
            </a:lvl8pPr>
            <a:lvl9pPr marL="3886200" indent="-228600" eaLnBrk="0" fontAlgn="base" hangingPunct="0">
              <a:spcBef>
                <a:spcPct val="20000"/>
              </a:spcBef>
              <a:spcAft>
                <a:spcPct val="0"/>
              </a:spcAft>
              <a:buClr>
                <a:srgbClr val="993333"/>
              </a:buClr>
              <a:buChar char="»"/>
              <a:defRPr sz="2000">
                <a:solidFill>
                  <a:srgbClr val="003366"/>
                </a:solidFill>
                <a:latin typeface="Arial" charset="0"/>
              </a:defRPr>
            </a:lvl9pPr>
          </a:lstStyle>
          <a:p>
            <a:pPr eaLnBrk="1" hangingPunct="1">
              <a:spcBef>
                <a:spcPct val="0"/>
              </a:spcBef>
              <a:buClrTx/>
              <a:buFontTx/>
              <a:buNone/>
            </a:pPr>
            <a:r>
              <a:rPr lang="en-US" altLang="en-US" sz="1200" dirty="0" smtClean="0">
                <a:solidFill>
                  <a:schemeClr val="bg1"/>
                </a:solidFill>
              </a:rPr>
              <a:t>New Jersey School Boards Association – Serving Local Boards of Education Since 1914</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bwMode="ltGray">
          <a:xfrm>
            <a:off x="1143000" y="0"/>
            <a:ext cx="7543800" cy="952500"/>
          </a:xfrm>
        </p:spPr>
        <p:txBody>
          <a:bodyPr/>
          <a:lstStyle/>
          <a:p>
            <a:pPr algn="ctr"/>
            <a:r>
              <a:rPr lang="en-US" altLang="en-US" dirty="0" smtClean="0"/>
              <a:t>Nepotism Policy – </a:t>
            </a:r>
            <a:br>
              <a:rPr lang="en-US" altLang="en-US" dirty="0" smtClean="0"/>
            </a:br>
            <a:r>
              <a:rPr lang="en-US" altLang="en-US" i="1" dirty="0" smtClean="0"/>
              <a:t>N.J.A.C. </a:t>
            </a:r>
            <a:r>
              <a:rPr lang="en-US" altLang="en-US" dirty="0" smtClean="0"/>
              <a:t>6A:23A-6.2</a:t>
            </a:r>
          </a:p>
        </p:txBody>
      </p:sp>
      <p:sp>
        <p:nvSpPr>
          <p:cNvPr id="3" name="Content Placeholder 2"/>
          <p:cNvSpPr>
            <a:spLocks noGrp="1"/>
          </p:cNvSpPr>
          <p:nvPr>
            <p:ph idx="1"/>
          </p:nvPr>
        </p:nvSpPr>
        <p:spPr>
          <a:xfrm>
            <a:off x="457200" y="1066800"/>
            <a:ext cx="8229600" cy="5181600"/>
          </a:xfrm>
        </p:spPr>
        <p:txBody>
          <a:bodyPr/>
          <a:lstStyle/>
          <a:p>
            <a:pPr>
              <a:defRPr/>
            </a:pPr>
            <a:r>
              <a:rPr lang="en-US" dirty="0" smtClean="0"/>
              <a:t>Districts may </a:t>
            </a:r>
            <a:r>
              <a:rPr lang="en-US" b="1" dirty="0" smtClean="0">
                <a:solidFill>
                  <a:srgbClr val="C00000"/>
                </a:solidFill>
              </a:rPr>
              <a:t>not</a:t>
            </a:r>
            <a:r>
              <a:rPr lang="en-US" dirty="0" smtClean="0"/>
              <a:t> hire a relative of a board member or chief school administrator (2008).</a:t>
            </a:r>
          </a:p>
          <a:p>
            <a:pPr marL="0" indent="0">
              <a:buFontTx/>
              <a:buNone/>
              <a:defRPr/>
            </a:pPr>
            <a:endParaRPr lang="en-US" sz="1200" dirty="0" smtClean="0"/>
          </a:p>
          <a:p>
            <a:pPr>
              <a:defRPr/>
            </a:pPr>
            <a:r>
              <a:rPr lang="en-US" dirty="0" smtClean="0"/>
              <a:t>CSA may </a:t>
            </a:r>
            <a:r>
              <a:rPr lang="en-US" b="1" dirty="0" smtClean="0">
                <a:solidFill>
                  <a:srgbClr val="C00000"/>
                </a:solidFill>
              </a:rPr>
              <a:t>not</a:t>
            </a:r>
            <a:r>
              <a:rPr lang="en-US" dirty="0" smtClean="0"/>
              <a:t> recommend to the board a relative of the board or CSA.</a:t>
            </a:r>
          </a:p>
          <a:p>
            <a:pPr marL="0" indent="0">
              <a:buFontTx/>
              <a:buNone/>
              <a:defRPr/>
            </a:pPr>
            <a:endParaRPr lang="en-US" sz="1200" dirty="0" smtClean="0"/>
          </a:p>
          <a:p>
            <a:pPr>
              <a:defRPr/>
            </a:pPr>
            <a:r>
              <a:rPr lang="en-US" dirty="0" smtClean="0"/>
              <a:t>A district administrator may </a:t>
            </a:r>
            <a:r>
              <a:rPr lang="en-US" b="1" dirty="0" smtClean="0">
                <a:solidFill>
                  <a:srgbClr val="C00000"/>
                </a:solidFill>
              </a:rPr>
              <a:t>not</a:t>
            </a:r>
            <a:r>
              <a:rPr lang="en-US" dirty="0" smtClean="0"/>
              <a:t> exercise direct or indirect authority over a relative of the administrator.</a:t>
            </a:r>
          </a:p>
          <a:p>
            <a:pPr marL="0" indent="0">
              <a:buFontTx/>
              <a:buNone/>
              <a:defRPr/>
            </a:pPr>
            <a:r>
              <a:rPr lang="en-US" sz="2800" dirty="0" smtClean="0"/>
              <a:t>Note:  there are exceptions that apply to above</a:t>
            </a:r>
            <a:endParaRPr lang="en-US" sz="2800" dirty="0"/>
          </a:p>
        </p:txBody>
      </p:sp>
      <p:sp>
        <p:nvSpPr>
          <p:cNvPr id="10244" name="Rectangle 1"/>
          <p:cNvSpPr>
            <a:spLocks noChangeArrowheads="1"/>
          </p:cNvSpPr>
          <p:nvPr/>
        </p:nvSpPr>
        <p:spPr bwMode="ltGray">
          <a:xfrm>
            <a:off x="609600" y="6521450"/>
            <a:ext cx="82296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spcBef>
                <a:spcPct val="20000"/>
              </a:spcBef>
              <a:buClr>
                <a:srgbClr val="993333"/>
              </a:buClr>
              <a:buChar char="•"/>
              <a:defRPr sz="3200">
                <a:solidFill>
                  <a:srgbClr val="003366"/>
                </a:solidFill>
                <a:latin typeface="Arial" charset="0"/>
              </a:defRPr>
            </a:lvl1pPr>
            <a:lvl2pPr marL="742950" indent="-285750" algn="l" eaLnBrk="0" hangingPunct="0">
              <a:spcBef>
                <a:spcPct val="20000"/>
              </a:spcBef>
              <a:buClr>
                <a:srgbClr val="993333"/>
              </a:buClr>
              <a:buChar char="–"/>
              <a:defRPr sz="2800">
                <a:solidFill>
                  <a:srgbClr val="003366"/>
                </a:solidFill>
                <a:latin typeface="Arial" charset="0"/>
              </a:defRPr>
            </a:lvl2pPr>
            <a:lvl3pPr marL="1143000" indent="-228600" algn="l" eaLnBrk="0" hangingPunct="0">
              <a:spcBef>
                <a:spcPct val="20000"/>
              </a:spcBef>
              <a:buClr>
                <a:srgbClr val="993333"/>
              </a:buClr>
              <a:buChar char="•"/>
              <a:defRPr sz="2400">
                <a:solidFill>
                  <a:srgbClr val="003366"/>
                </a:solidFill>
                <a:latin typeface="Arial" charset="0"/>
              </a:defRPr>
            </a:lvl3pPr>
            <a:lvl4pPr marL="1600200" indent="-228600" algn="l" eaLnBrk="0" hangingPunct="0">
              <a:spcBef>
                <a:spcPct val="20000"/>
              </a:spcBef>
              <a:buClr>
                <a:srgbClr val="993333"/>
              </a:buClr>
              <a:buChar char="–"/>
              <a:defRPr sz="2000">
                <a:solidFill>
                  <a:srgbClr val="003366"/>
                </a:solidFill>
                <a:latin typeface="Arial" charset="0"/>
              </a:defRPr>
            </a:lvl4pPr>
            <a:lvl5pPr marL="2057400" indent="-228600" algn="l" eaLnBrk="0" hangingPunct="0">
              <a:spcBef>
                <a:spcPct val="20000"/>
              </a:spcBef>
              <a:buClr>
                <a:srgbClr val="993333"/>
              </a:buClr>
              <a:buChar char="»"/>
              <a:defRPr sz="2000">
                <a:solidFill>
                  <a:srgbClr val="003366"/>
                </a:solidFill>
                <a:latin typeface="Arial" charset="0"/>
              </a:defRPr>
            </a:lvl5pPr>
            <a:lvl6pPr marL="2514600" indent="-228600" eaLnBrk="0" fontAlgn="base" hangingPunct="0">
              <a:spcBef>
                <a:spcPct val="20000"/>
              </a:spcBef>
              <a:spcAft>
                <a:spcPct val="0"/>
              </a:spcAft>
              <a:buClr>
                <a:srgbClr val="993333"/>
              </a:buClr>
              <a:buChar char="»"/>
              <a:defRPr sz="2000">
                <a:solidFill>
                  <a:srgbClr val="003366"/>
                </a:solidFill>
                <a:latin typeface="Arial" charset="0"/>
              </a:defRPr>
            </a:lvl6pPr>
            <a:lvl7pPr marL="2971800" indent="-228600" eaLnBrk="0" fontAlgn="base" hangingPunct="0">
              <a:spcBef>
                <a:spcPct val="20000"/>
              </a:spcBef>
              <a:spcAft>
                <a:spcPct val="0"/>
              </a:spcAft>
              <a:buClr>
                <a:srgbClr val="993333"/>
              </a:buClr>
              <a:buChar char="»"/>
              <a:defRPr sz="2000">
                <a:solidFill>
                  <a:srgbClr val="003366"/>
                </a:solidFill>
                <a:latin typeface="Arial" charset="0"/>
              </a:defRPr>
            </a:lvl7pPr>
            <a:lvl8pPr marL="3429000" indent="-228600" eaLnBrk="0" fontAlgn="base" hangingPunct="0">
              <a:spcBef>
                <a:spcPct val="20000"/>
              </a:spcBef>
              <a:spcAft>
                <a:spcPct val="0"/>
              </a:spcAft>
              <a:buClr>
                <a:srgbClr val="993333"/>
              </a:buClr>
              <a:buChar char="»"/>
              <a:defRPr sz="2000">
                <a:solidFill>
                  <a:srgbClr val="003366"/>
                </a:solidFill>
                <a:latin typeface="Arial" charset="0"/>
              </a:defRPr>
            </a:lvl8pPr>
            <a:lvl9pPr marL="3886200" indent="-228600" eaLnBrk="0" fontAlgn="base" hangingPunct="0">
              <a:spcBef>
                <a:spcPct val="20000"/>
              </a:spcBef>
              <a:spcAft>
                <a:spcPct val="0"/>
              </a:spcAft>
              <a:buClr>
                <a:srgbClr val="993333"/>
              </a:buClr>
              <a:buChar char="»"/>
              <a:defRPr sz="2000">
                <a:solidFill>
                  <a:srgbClr val="003366"/>
                </a:solidFill>
                <a:latin typeface="Arial" charset="0"/>
              </a:defRPr>
            </a:lvl9pPr>
          </a:lstStyle>
          <a:p>
            <a:pPr eaLnBrk="1" hangingPunct="1">
              <a:spcBef>
                <a:spcPct val="0"/>
              </a:spcBef>
              <a:buClrTx/>
              <a:buFontTx/>
              <a:buNone/>
            </a:pPr>
            <a:r>
              <a:rPr lang="en-US" altLang="en-US" sz="1200" b="1" dirty="0">
                <a:solidFill>
                  <a:schemeClr val="bg1"/>
                </a:solidFill>
              </a:rPr>
              <a:t>New Jersey School Boards Association – Serving Local Boards of Education Since 1914</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bwMode="ltGray">
          <a:xfrm>
            <a:off x="1143000" y="152400"/>
            <a:ext cx="7543800" cy="800100"/>
          </a:xfrm>
        </p:spPr>
        <p:txBody>
          <a:bodyPr/>
          <a:lstStyle/>
          <a:p>
            <a:pPr algn="ctr"/>
            <a:r>
              <a:rPr lang="en-US" altLang="en-US" sz="4400" dirty="0" smtClean="0"/>
              <a:t>Nepotism Policy</a:t>
            </a:r>
          </a:p>
        </p:txBody>
      </p:sp>
      <p:sp>
        <p:nvSpPr>
          <p:cNvPr id="3" name="Content Placeholder 2"/>
          <p:cNvSpPr>
            <a:spLocks noGrp="1"/>
          </p:cNvSpPr>
          <p:nvPr>
            <p:ph idx="1"/>
          </p:nvPr>
        </p:nvSpPr>
        <p:spPr>
          <a:xfrm>
            <a:off x="304800" y="990600"/>
            <a:ext cx="8686800" cy="5334000"/>
          </a:xfrm>
        </p:spPr>
        <p:txBody>
          <a:bodyPr/>
          <a:lstStyle/>
          <a:p>
            <a:pPr marL="0" indent="0">
              <a:buFontTx/>
              <a:buNone/>
              <a:defRPr/>
            </a:pPr>
            <a:r>
              <a:rPr lang="en-US" b="1" dirty="0" smtClean="0">
                <a:solidFill>
                  <a:srgbClr val="C00000"/>
                </a:solidFill>
              </a:rPr>
              <a:t>Definition</a:t>
            </a:r>
            <a:r>
              <a:rPr lang="en-US" dirty="0" smtClean="0"/>
              <a:t> of </a:t>
            </a:r>
            <a:r>
              <a:rPr lang="en-US" b="1" dirty="0" smtClean="0">
                <a:solidFill>
                  <a:srgbClr val="C00000"/>
                </a:solidFill>
              </a:rPr>
              <a:t>relative</a:t>
            </a:r>
            <a:r>
              <a:rPr lang="en-US" dirty="0" smtClean="0"/>
              <a:t> is more expansive:</a:t>
            </a:r>
          </a:p>
          <a:p>
            <a:pPr>
              <a:defRPr/>
            </a:pPr>
            <a:r>
              <a:rPr lang="en-US" dirty="0" smtClean="0"/>
              <a:t>Spouse/civil union or domestic partner</a:t>
            </a:r>
          </a:p>
          <a:p>
            <a:pPr>
              <a:defRPr/>
            </a:pPr>
            <a:r>
              <a:rPr lang="en-US" dirty="0" smtClean="0"/>
              <a:t>Parent/stepparent</a:t>
            </a:r>
          </a:p>
          <a:p>
            <a:pPr>
              <a:defRPr/>
            </a:pPr>
            <a:r>
              <a:rPr lang="en-US" dirty="0" smtClean="0"/>
              <a:t>Child/stepchild and son/daughter-in-law</a:t>
            </a:r>
          </a:p>
          <a:p>
            <a:pPr>
              <a:defRPr/>
            </a:pPr>
            <a:r>
              <a:rPr lang="en-US" dirty="0" smtClean="0"/>
              <a:t>Siblings, stepbrother/sister, half brother/sister</a:t>
            </a:r>
          </a:p>
          <a:p>
            <a:pPr>
              <a:defRPr/>
            </a:pPr>
            <a:r>
              <a:rPr lang="en-US" dirty="0" smtClean="0"/>
              <a:t>Aunt/uncle, niece/nephew</a:t>
            </a:r>
          </a:p>
          <a:p>
            <a:pPr>
              <a:defRPr/>
            </a:pPr>
            <a:r>
              <a:rPr lang="en-US" dirty="0" smtClean="0"/>
              <a:t>Grandparent, grandchild </a:t>
            </a:r>
          </a:p>
          <a:p>
            <a:pPr marL="0" indent="0">
              <a:buFontTx/>
              <a:buNone/>
              <a:defRPr/>
            </a:pPr>
            <a:r>
              <a:rPr lang="en-US" dirty="0" smtClean="0"/>
              <a:t>Whether related to individual or spouse/partner by blood, marriage or adoption.</a:t>
            </a:r>
            <a:endParaRPr lang="en-US" dirty="0"/>
          </a:p>
        </p:txBody>
      </p:sp>
      <p:sp>
        <p:nvSpPr>
          <p:cNvPr id="11268" name="Footer Placeholder 3"/>
          <p:cNvSpPr>
            <a:spLocks noGrp="1"/>
          </p:cNvSpPr>
          <p:nvPr>
            <p:ph type="ftr" sz="quarter" idx="10"/>
          </p:nvPr>
        </p:nvSpPr>
        <p:spPr bwMode="ltGray">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rgbClr val="993333"/>
              </a:buClr>
              <a:buChar char="•"/>
              <a:defRPr sz="3200">
                <a:solidFill>
                  <a:srgbClr val="003366"/>
                </a:solidFill>
                <a:latin typeface="Arial" charset="0"/>
              </a:defRPr>
            </a:lvl1pPr>
            <a:lvl2pPr marL="742950" indent="-285750" algn="l" eaLnBrk="0" hangingPunct="0">
              <a:spcBef>
                <a:spcPct val="20000"/>
              </a:spcBef>
              <a:buClr>
                <a:srgbClr val="993333"/>
              </a:buClr>
              <a:buChar char="–"/>
              <a:defRPr sz="2800">
                <a:solidFill>
                  <a:srgbClr val="003366"/>
                </a:solidFill>
                <a:latin typeface="Arial" charset="0"/>
              </a:defRPr>
            </a:lvl2pPr>
            <a:lvl3pPr marL="1143000" indent="-228600" algn="l" eaLnBrk="0" hangingPunct="0">
              <a:spcBef>
                <a:spcPct val="20000"/>
              </a:spcBef>
              <a:buClr>
                <a:srgbClr val="993333"/>
              </a:buClr>
              <a:buChar char="•"/>
              <a:defRPr sz="2400">
                <a:solidFill>
                  <a:srgbClr val="003366"/>
                </a:solidFill>
                <a:latin typeface="Arial" charset="0"/>
              </a:defRPr>
            </a:lvl3pPr>
            <a:lvl4pPr marL="1600200" indent="-228600" algn="l" eaLnBrk="0" hangingPunct="0">
              <a:spcBef>
                <a:spcPct val="20000"/>
              </a:spcBef>
              <a:buClr>
                <a:srgbClr val="993333"/>
              </a:buClr>
              <a:buChar char="–"/>
              <a:defRPr sz="2000">
                <a:solidFill>
                  <a:srgbClr val="003366"/>
                </a:solidFill>
                <a:latin typeface="Arial" charset="0"/>
              </a:defRPr>
            </a:lvl4pPr>
            <a:lvl5pPr marL="2057400" indent="-228600" algn="l" eaLnBrk="0" hangingPunct="0">
              <a:spcBef>
                <a:spcPct val="20000"/>
              </a:spcBef>
              <a:buClr>
                <a:srgbClr val="993333"/>
              </a:buClr>
              <a:buChar char="»"/>
              <a:defRPr sz="2000">
                <a:solidFill>
                  <a:srgbClr val="003366"/>
                </a:solidFill>
                <a:latin typeface="Arial" charset="0"/>
              </a:defRPr>
            </a:lvl5pPr>
            <a:lvl6pPr marL="2514600" indent="-228600" eaLnBrk="0" fontAlgn="base" hangingPunct="0">
              <a:spcBef>
                <a:spcPct val="20000"/>
              </a:spcBef>
              <a:spcAft>
                <a:spcPct val="0"/>
              </a:spcAft>
              <a:buClr>
                <a:srgbClr val="993333"/>
              </a:buClr>
              <a:buChar char="»"/>
              <a:defRPr sz="2000">
                <a:solidFill>
                  <a:srgbClr val="003366"/>
                </a:solidFill>
                <a:latin typeface="Arial" charset="0"/>
              </a:defRPr>
            </a:lvl6pPr>
            <a:lvl7pPr marL="2971800" indent="-228600" eaLnBrk="0" fontAlgn="base" hangingPunct="0">
              <a:spcBef>
                <a:spcPct val="20000"/>
              </a:spcBef>
              <a:spcAft>
                <a:spcPct val="0"/>
              </a:spcAft>
              <a:buClr>
                <a:srgbClr val="993333"/>
              </a:buClr>
              <a:buChar char="»"/>
              <a:defRPr sz="2000">
                <a:solidFill>
                  <a:srgbClr val="003366"/>
                </a:solidFill>
                <a:latin typeface="Arial" charset="0"/>
              </a:defRPr>
            </a:lvl7pPr>
            <a:lvl8pPr marL="3429000" indent="-228600" eaLnBrk="0" fontAlgn="base" hangingPunct="0">
              <a:spcBef>
                <a:spcPct val="20000"/>
              </a:spcBef>
              <a:spcAft>
                <a:spcPct val="0"/>
              </a:spcAft>
              <a:buClr>
                <a:srgbClr val="993333"/>
              </a:buClr>
              <a:buChar char="»"/>
              <a:defRPr sz="2000">
                <a:solidFill>
                  <a:srgbClr val="003366"/>
                </a:solidFill>
                <a:latin typeface="Arial" charset="0"/>
              </a:defRPr>
            </a:lvl8pPr>
            <a:lvl9pPr marL="3886200" indent="-228600" eaLnBrk="0" fontAlgn="base" hangingPunct="0">
              <a:spcBef>
                <a:spcPct val="20000"/>
              </a:spcBef>
              <a:spcAft>
                <a:spcPct val="0"/>
              </a:spcAft>
              <a:buClr>
                <a:srgbClr val="993333"/>
              </a:buClr>
              <a:buChar char="»"/>
              <a:defRPr sz="2000">
                <a:solidFill>
                  <a:srgbClr val="003366"/>
                </a:solidFill>
                <a:latin typeface="Arial" charset="0"/>
              </a:defRPr>
            </a:lvl9pPr>
          </a:lstStyle>
          <a:p>
            <a:pPr eaLnBrk="1" hangingPunct="1">
              <a:spcBef>
                <a:spcPct val="0"/>
              </a:spcBef>
              <a:buClrTx/>
              <a:buFontTx/>
              <a:buNone/>
            </a:pPr>
            <a:r>
              <a:rPr lang="en-US" altLang="en-US" sz="1200" dirty="0" smtClean="0">
                <a:solidFill>
                  <a:schemeClr val="bg1"/>
                </a:solidFill>
              </a:rPr>
              <a:t>New Jersey School Boards Association – Serving Local Boards of Education Since 1914</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NJSBA ORIENTATION CONFERENCE&amp;quot;&quot;/&gt;&lt;property id=&quot;20307&quot; value=&quot;256&quot;/&gt;&lt;/object&gt;&lt;object type=&quot;3&quot; unique_id=&quot;10005&quot;&gt;&lt;property id=&quot;20148&quot; value=&quot;5&quot;/&gt;&lt;property id=&quot;20300&quot; value=&quot;Slide 2&quot;/&gt;&lt;property id=&quot;20307&quot; value=&quot;257&quot;/&gt;&lt;/object&gt;&lt;object type=&quot;3&quot; unique_id=&quot;10006&quot;&gt;&lt;property id=&quot;20148&quot; value=&quot;5&quot;/&gt;&lt;property id=&quot;20300&quot; value=&quot;Slide 3 - &amp;quot;The Role of the School Board Member&amp;quot;&quot;/&gt;&lt;property id=&quot;20307&quot; value=&quot;258&quot;/&gt;&lt;/object&gt;&lt;object type=&quot;3&quot; unique_id=&quot;10007&quot;&gt;&lt;property id=&quot;20148&quot; value=&quot;5&quot;/&gt;&lt;property id=&quot;20300&quot; value=&quot;Slide 4 - &amp;quot;The Four Functions of a &amp;#x0D;&amp;#x0A;Board of Education&amp;quot;&quot;/&gt;&lt;property id=&quot;20307&quot; value=&quot;260&quot;/&gt;&lt;/object&gt;&lt;object type=&quot;3&quot; unique_id=&quot;10008&quot;&gt;&lt;property id=&quot;20148&quot; value=&quot;5&quot;/&gt;&lt;property id=&quot;20300&quot; value=&quot;Slide 5 - &amp;quot;Goals and Objectives&amp;quot;&quot;/&gt;&lt;property id=&quot;20307&quot; value=&quot;261&quot;/&gt;&lt;/object&gt;&lt;object type=&quot;3&quot; unique_id=&quot;10009&quot;&gt;&lt;property id=&quot;20148&quot; value=&quot;5&quot;/&gt;&lt;property id=&quot;20300&quot; value=&quot;Slide 6 - &amp;quot;Today’s Program&amp;quot;&quot;/&gt;&lt;property id=&quot;20307&quot; value=&quot;279&quot;/&gt;&lt;/object&gt;&lt;object type=&quot;3&quot; unique_id=&quot;10010&quot;&gt;&lt;property id=&quot;20148&quot; value=&quot;5&quot;/&gt;&lt;property id=&quot;20300&quot; value=&quot;Slide 7 - &amp;quot;Training Beyond Today&amp;#x0D;&amp;#x0A;The Board Member Academy&amp;quot;&quot;/&gt;&lt;property id=&quot;20307&quot; value=&quot;280&quot;/&gt;&lt;/object&gt;&lt;object type=&quot;3&quot; unique_id=&quot;10011&quot;&gt;&lt;property id=&quot;20148&quot; value=&quot;5&quot;/&gt;&lt;property id=&quot;20300&quot; value=&quot;Slide 8 - &amp;quot;On Time - All the Time&amp;quot;&quot;/&gt;&lt;property id=&quot;20307&quot; value=&quot;266&quot;/&gt;&lt;/object&gt;&lt;object type=&quot;3&quot; unique_id=&quot;10012&quot;&gt;&lt;property id=&quot;20148&quot; value=&quot;5&quot;/&gt;&lt;property id=&quot;20300&quot; value=&quot;Slide 9 - &amp;quot;Evaluation&amp;quot;&quot;/&gt;&lt;property id=&quot;20307&quot; value=&quot;267&quot;/&gt;&lt;/object&gt;&lt;object type=&quot;3&quot; unique_id=&quot;10013&quot;&gt;&lt;property id=&quot;20148&quot; value=&quot;5&quot;/&gt;&lt;property id=&quot;20300&quot; value=&quot;Slide 10 - &amp;quot;Please…&amp;quot;&quot;/&gt;&lt;property id=&quot;20307&quot; value=&quot;269&quot;/&gt;&lt;/object&gt;&lt;object type=&quot;3&quot; unique_id=&quot;10014&quot;&gt;&lt;property id=&quot;20148&quot; value=&quot;5&quot;/&gt;&lt;property id=&quot;20300&quot; value=&quot;Slide 11&quot;/&gt;&lt;property id=&quot;20307&quot; value=&quot;277&quot;/&gt;&lt;/object&gt;&lt;object type=&quot;3&quot; unique_id=&quot;10015&quot;&gt;&lt;property id=&quot;20148&quot; value=&quot;5&quot;/&gt;&lt;property id=&quot;20300&quot; value=&quot;Slide 12 - &amp;quot;This is Your NJSBA!&amp;quot;&quot;/&gt;&lt;property id=&quot;20307&quot; value=&quot;281&quot;/&gt;&lt;/object&gt;&lt;object type=&quot;3&quot; unique_id=&quot;10016&quot;&gt;&lt;property id=&quot;20148&quot; value=&quot;5&quot;/&gt;&lt;property id=&quot;20300&quot; value=&quot;Slide 13 - &amp;quot;The New Jersey School Boards Association …&amp;quot;&quot;/&gt;&lt;property id=&quot;20307&quot; value=&quot;282&quot;/&gt;&lt;/object&gt;&lt;object type=&quot;3&quot; unique_id=&quot;10017&quot;&gt;&lt;property id=&quot;20148&quot; value=&quot;5&quot;/&gt;&lt;property id=&quot;20300&quot; value=&quot;Slide 14 - &amp;quot;The New Jersey School Boards Association is…&amp;quot;&quot;/&gt;&lt;property id=&quot;20307&quot; value=&quot;283&quot;/&gt;&lt;/object&gt;&lt;object type=&quot;3&quot; unique_id=&quot;10018&quot;&gt;&lt;property id=&quot;20148&quot; value=&quot;5&quot;/&gt;&lt;property id=&quot;20300&quot; value=&quot;Slide 15 - &amp;quot;Association Organization&amp;quot;&quot;/&gt;&lt;property id=&quot;20307&quot; value=&quot;284&quot;/&gt;&lt;/object&gt;&lt;object type=&quot;3&quot; unique_id=&quot;10019&quot;&gt;&lt;property id=&quot;20148&quot; value=&quot;5&quot;/&gt;&lt;property id=&quot;20300&quot; value=&quot;Slide 16 - &amp;quot;The NJSBA Advocates&amp;quot;&quot;/&gt;&lt;property id=&quot;20307&quot; value=&quot;285&quot;/&gt;&lt;/object&gt;&lt;object type=&quot;3&quot; unique_id=&quot;10020&quot;&gt;&lt;property id=&quot;20148&quot; value=&quot;5&quot;/&gt;&lt;property id=&quot;20300&quot; value=&quot;Slide 17 - &amp;quot;The NJSBA Trains&amp;quot;&quot;/&gt;&lt;property id=&quot;20307&quot; value=&quot;286&quot;/&gt;&lt;/object&gt;&lt;object type=&quot;3&quot; unique_id=&quot;10021&quot;&gt;&lt;property id=&quot;20148&quot; value=&quot;5&quot;/&gt;&lt;property id=&quot;20300&quot; value=&quot;Slide 18 - &amp;quot;The NJSBA Provides…&amp;quot;&quot;/&gt;&lt;property id=&quot;20307&quot; value=&quot;287&quot;/&gt;&lt;/object&gt;&lt;object type=&quot;3&quot; unique_id=&quot;10022&quot;&gt;&lt;property id=&quot;20148&quot; value=&quot;5&quot;/&gt;&lt;property id=&quot;20300&quot; value=&quot;Slide 19&quot;/&gt;&lt;property id=&quot;20307&quot; value=&quot;288&quot;/&gt;&lt;/object&gt;&lt;object type=&quot;3&quot; unique_id=&quot;10023&quot;&gt;&lt;property id=&quot;20148&quot; value=&quot;5&quot;/&gt;&lt;property id=&quot;20300&quot; value=&quot;Slide 20 - &amp;quot;Governmental Relations&amp;quot;&quot;/&gt;&lt;property id=&quot;20307&quot; value=&quot;289&quot;/&gt;&lt;/object&gt;&lt;object type=&quot;3&quot; unique_id=&quot;10024&quot;&gt;&lt;property id=&quot;20148&quot; value=&quot;5&quot;/&gt;&lt;property id=&quot;20300&quot; value=&quot;Slide 21 - &amp;quot;Board Member Concerns &amp;quot;&quot;/&gt;&lt;property id=&quot;20307&quot; value=&quot;290&quot;/&gt;&lt;/object&gt;&lt;object type=&quot;3&quot; unique_id=&quot;10025&quot;&gt;&lt;property id=&quot;20148&quot; value=&quot;5&quot;/&gt;&lt;property id=&quot;20300&quot; value=&quot;Slide 22 - &amp;quot;&amp;amp;#x09;&amp;#x0D;&amp;#x0A;&amp;#x0D;&amp;#x0A;&amp;#x0D;&amp;#x0A;&amp;amp;#x09;&amp;#x0D;&amp;#x0A;&amp;#x0D;&amp;#x0A;&amp;#x0D;&amp;#x0A;&amp;#x0D;&amp;#x0A;&amp;amp;#x09;&amp;quot;&quot;/&gt;&lt;property id=&quot;20307&quot; value=&quot;291&quot;/&gt;&lt;/object&gt;&lt;object type=&quot;3&quot; unique_id=&quot;10026&quot;&gt;&lt;property id=&quot;20148&quot; value=&quot;5&quot;/&gt;&lt;property id=&quot;20300&quot; value=&quot;Slide 23 - &amp;quot;    Staff Responsibilities&amp;#x0D;&amp;#x0A;&amp;quot;&quot;/&gt;&lt;property id=&quot;20307&quot; value=&quot;292&quot;/&gt;&lt;/object&gt;&lt;object type=&quot;3&quot; unique_id=&quot;10027&quot;&gt;&lt;property id=&quot;20148&quot; value=&quot;5&quot;/&gt;&lt;property id=&quot;20300&quot; value=&quot;Slide 24 - &amp;quot;  NJSBA Delegate Assembly&amp;quot;&quot;/&gt;&lt;property id=&quot;20307&quot; value=&quot;293&quot;/&gt;&lt;/object&gt;&lt;object type=&quot;3&quot; unique_id=&quot;10028&quot;&gt;&lt;property id=&quot;20148&quot; value=&quot;5&quot;/&gt;&lt;property id=&quot;20300&quot; value=&quot;Slide 25 - &amp;quot;Soar Like an EAGLE&amp;#x0D;&amp;#x0A;&amp;quot;&quot;/&gt;&lt;property id=&quot;20307&quot; value=&quot;294&quot;/&gt;&lt;/object&gt;&lt;object type=&quot;3&quot; unique_id=&quot;10029&quot;&gt;&lt;property id=&quot;20148&quot; value=&quot;5&quot;/&gt;&lt;property id=&quot;20300&quot; value=&quot;Slide 26 - &amp;quot; County Meetings&amp;quot;&quot;/&gt;&lt;property id=&quot;20307&quot; value=&quot;295&quot;/&gt;&lt;/object&gt;&lt;object type=&quot;3&quot; unique_id=&quot;10030&quot;&gt;&lt;property id=&quot;20148&quot; value=&quot;5&quot;/&gt;&lt;property id=&quot;20300&quot; value=&quot;Slide 27 - &amp;quot;&amp;#x0D;&amp;#x0A;Legislative Days&amp;#x0D;&amp;#x0A;&amp;quot;&quot;/&gt;&lt;property id=&quot;20307&quot; value=&quot;296&quot;/&gt;&lt;/object&gt;&lt;object type=&quot;3&quot; unique_id=&quot;10031&quot;&gt;&lt;property id=&quot;20148&quot; value=&quot;5&quot;/&gt;&lt;property id=&quot;20300&quot; value=&quot;Slide 28 - &amp;quot;Federal Relations Network &amp;quot;&quot;/&gt;&lt;property id=&quot;20307&quot; value=&quot;297&quot;/&gt;&lt;/object&gt;&lt;object type=&quot;3&quot; unique_id=&quot;10032&quot;&gt;&lt;property id=&quot;20148&quot; value=&quot;5&quot;/&gt;&lt;property id=&quot;20300&quot; value=&quot;Slide 29 - &amp;quot; Legislative Training&amp;quot;&quot;/&gt;&lt;property id=&quot;20307&quot; value=&quot;298&quot;/&gt;&lt;/object&gt;&lt;object type=&quot;3&quot; unique_id=&quot;10033&quot;&gt;&lt;property id=&quot;20148&quot; value=&quot;5&quot;/&gt;&lt;property id=&quot;20300&quot; value=&quot;Slide 30 - &amp;quot;&amp;amp;#x09; Lobby Efforts for Local Boards   &amp;quot;&quot;/&gt;&lt;property id=&quot;20307&quot; value=&quot;299&quot;/&gt;&lt;/object&gt;&lt;object type=&quot;3&quot; unique_id=&quot;10034&quot;&gt;&lt;property id=&quot;20148&quot; value=&quot;5&quot;/&gt;&lt;property id=&quot;20300&quot; value=&quot;Slide 31 - &amp;quot; Lobby Efforts for Local Boards&amp;quot;&quot;/&gt;&lt;property id=&quot;20307&quot; value=&quot;300&quot;/&gt;&lt;/object&gt;&lt;object type=&quot;3&quot; unique_id=&quot;10035&quot;&gt;&lt;property id=&quot;20148&quot; value=&quot;5&quot;/&gt;&lt;property id=&quot;20300&quot; value=&quot;Slide 32 - &amp;quot;Governmental Relations Staff&amp;quot;&quot;/&gt;&lt;property id=&quot;20307&quot; value=&quot;301&quot;/&gt;&lt;/object&gt;&lt;object type=&quot;3&quot; unique_id=&quot;10036&quot;&gt;&lt;property id=&quot;20148&quot; value=&quot;5&quot;/&gt;&lt;property id=&quot;20300&quot; value=&quot;Slide 33&quot;/&gt;&lt;property id=&quot;20307&quot; value=&quot;302&quot;/&gt;&lt;/object&gt;&lt;object type=&quot;3&quot; unique_id=&quot;10037&quot;&gt;&lt;property id=&quot;20148&quot; value=&quot;5&quot;/&gt;&lt;property id=&quot;20300&quot; value=&quot;Slide 34 - &amp;quot;The Board &amp;#x0D;&amp;#x0A;and &amp;#x0D;&amp;#x0A;the Policy Process&amp;quot;&quot;/&gt;&lt;property id=&quot;20307&quot; value=&quot;470&quot;/&gt;&lt;/object&gt;&lt;object type=&quot;3&quot; unique_id=&quot;10038&quot;&gt;&lt;property id=&quot;20148&quot; value=&quot;5&quot;/&gt;&lt;property id=&quot;20300&quot; value=&quot;Slide 35 - &amp;quot;What is Your Policy on This? &amp;quot;&quot;/&gt;&lt;property id=&quot;20307&quot; value=&quot;471&quot;/&gt;&lt;/object&gt;&lt;object type=&quot;3&quot; unique_id=&quot;10039&quot;&gt;&lt;property id=&quot;20148&quot; value=&quot;5&quot;/&gt;&lt;property id=&quot;20300&quot; value=&quot;Slide 36 - &amp;quot;Definitions&amp;quot;&quot;/&gt;&lt;property id=&quot;20307&quot; value=&quot;472&quot;/&gt;&lt;/object&gt;&lt;object type=&quot;3&quot; unique_id=&quot;10040&quot;&gt;&lt;property id=&quot;20148&quot; value=&quot;5&quot;/&gt;&lt;property id=&quot;20300&quot; value=&quot;Slide 37&quot;/&gt;&lt;property id=&quot;20307&quot; value=&quot;473&quot;/&gt;&lt;/object&gt;&lt;object type=&quot;3&quot; unique_id=&quot;10041&quot;&gt;&lt;property id=&quot;20148&quot; value=&quot;5&quot;/&gt;&lt;property id=&quot;20300&quot; value=&quot;Slide 38&quot;/&gt;&lt;property id=&quot;20307&quot; value=&quot;474&quot;/&gt;&lt;/object&gt;&lt;object type=&quot;3&quot; unique_id=&quot;10042&quot;&gt;&lt;property id=&quot;20148&quot; value=&quot;5&quot;/&gt;&lt;property id=&quot;20300&quot; value=&quot;Slide 39&quot;/&gt;&lt;property id=&quot;20307&quot; value=&quot;475&quot;/&gt;&lt;/object&gt;&lt;object type=&quot;3&quot; unique_id=&quot;10043&quot;&gt;&lt;property id=&quot;20148&quot; value=&quot;5&quot;/&gt;&lt;property id=&quot;20300&quot; value=&quot;Slide 40&quot;/&gt;&lt;property id=&quot;20307&quot; value=&quot;476&quot;/&gt;&lt;/object&gt;&lt;object type=&quot;3&quot; unique_id=&quot;10044&quot;&gt;&lt;property id=&quot;20148&quot; value=&quot;5&quot;/&gt;&lt;property id=&quot;20300&quot; value=&quot;Slide 41 - &amp;quot;Why Do Boards Need Policy?&amp;quot;&quot;/&gt;&lt;property id=&quot;20307&quot; value=&quot;477&quot;/&gt;&lt;/object&gt;&lt;object type=&quot;3&quot; unique_id=&quot;10045&quot;&gt;&lt;property id=&quot;20148&quot; value=&quot;5&quot;/&gt;&lt;property id=&quot;20300&quot; value=&quot;Slide 42 - &amp;quot;Policies Are Affected by Law &amp;quot;&quot;/&gt;&lt;property id=&quot;20307&quot; value=&quot;478&quot;/&gt;&lt;/object&gt;&lt;object type=&quot;3&quot; unique_id=&quot;10046&quot;&gt;&lt;property id=&quot;20148&quot; value=&quot;5&quot;/&gt;&lt;property id=&quot;20300&quot; value=&quot;Slide 43 - &amp;quot;NJQSAC&amp;quot;&quot;/&gt;&lt;property id=&quot;20307&quot; value=&quot;479&quot;/&gt;&lt;/object&gt;&lt;object type=&quot;3&quot; unique_id=&quot;10047&quot;&gt;&lt;property id=&quot;20148&quot; value=&quot;5&quot;/&gt;&lt;property id=&quot;20300&quot; value=&quot;Slide 44 - &amp;quot;QUIZ&amp;quot;&quot;/&gt;&lt;property id=&quot;20307&quot; value=&quot;480&quot;/&gt;&lt;/object&gt;&lt;object type=&quot;3&quot; unique_id=&quot;10048&quot;&gt;&lt;property id=&quot;20148&quot; value=&quot;5&quot;/&gt;&lt;property id=&quot;20300&quot; value=&quot;Slide 45 - &amp;quot;Effective School Board Policy&amp;quot;&quot;/&gt;&lt;property id=&quot;20307&quot; value=&quot;481&quot;/&gt;&lt;/object&gt;&lt;object type=&quot;3&quot; unique_id=&quot;10049&quot;&gt;&lt;property id=&quot;20148&quot; value=&quot;5&quot;/&gt;&lt;property id=&quot;20300&quot; value=&quot;Slide 46 - &amp;quot;Critical Policy Reference Manual&amp;quot;&quot;/&gt;&lt;property id=&quot;20307&quot; value=&quot;482&quot;/&gt;&lt;/object&gt;&lt;object type=&quot;3&quot; unique_id=&quot;10050&quot;&gt;&lt;property id=&quot;20148&quot; value=&quot;5&quot;/&gt;&lt;property id=&quot;20300&quot; value=&quot;Slide 47 - &amp;quot;Critical Policy Reference Manual&amp;quot;&quot;/&gt;&lt;property id=&quot;20307&quot; value=&quot;483&quot;/&gt;&lt;/object&gt;&lt;object type=&quot;3&quot; unique_id=&quot;10051&quot;&gt;&lt;property id=&quot;20148&quot; value=&quot;5&quot;/&gt;&lt;property id=&quot;20300&quot; value=&quot;Slide 48&quot;/&gt;&lt;property id=&quot;20307&quot; value=&quot;484&quot;/&gt;&lt;/object&gt;&lt;object type=&quot;3&quot; unique_id=&quot;10052&quot;&gt;&lt;property id=&quot;20148&quot; value=&quot;5&quot;/&gt;&lt;property id=&quot;20300&quot; value=&quot;Slide 49 - &amp;quot;We Can Help&amp;quot;&quot;/&gt;&lt;property id=&quot;20307&quot; value=&quot;485&quot;/&gt;&lt;/object&gt;&lt;object type=&quot;3&quot; unique_id=&quot;10053&quot;&gt;&lt;property id=&quot;20148&quot; value=&quot;5&quot;/&gt;&lt;property id=&quot;20300&quot; value=&quot;Slide 50&quot;/&gt;&lt;property id=&quot;20307&quot; value=&quot;486&quot;/&gt;&lt;/object&gt;&lt;object type=&quot;3&quot; unique_id=&quot;10054&quot;&gt;&lt;property id=&quot;20148&quot; value=&quot;5&quot;/&gt;&lt;property id=&quot;20300&quot; value=&quot;Slide 51 - &amp;quot;NJSBA LEGAL and POLICY SERVICES DEPARTMENT&amp;quot;&quot;/&gt;&lt;property id=&quot;20307&quot; value=&quot;422&quot;/&gt;&lt;/object&gt;&lt;object type=&quot;3&quot; unique_id=&quot;10055&quot;&gt;&lt;property id=&quot;20148&quot; value=&quot;5&quot;/&gt;&lt;property id=&quot;20300&quot; value=&quot;Slide 52 - &amp;quot;Meetings              N.J.S.A. 10:4-8&amp;quot;&quot;/&gt;&lt;property id=&quot;20307&quot; value=&quot;423&quot;/&gt;&lt;/object&gt;&lt;object type=&quot;3&quot; unique_id=&quot;10056&quot;&gt;&lt;property id=&quot;20148&quot; value=&quot;5&quot;/&gt;&lt;property id=&quot;20300&quot; value=&quot;Slide 53 - &amp;quot;Notice &amp;amp; Minutes Requirements&amp;#x0D;&amp;#x0A;  N.J.S.A. 10:4-9, 4-14&amp;quot;&quot;/&gt;&lt;property id=&quot;20307&quot; value=&quot;424&quot;/&gt;&lt;/object&gt;&lt;object type=&quot;3&quot; unique_id=&quot;10057&quot;&gt;&lt;property id=&quot;20148&quot; value=&quot;5&quot;/&gt;&lt;property id=&quot;20300&quot; value=&quot;Slide 54 - &amp;quot;Public Participation &amp;#x0D;&amp;#x0A;  N.J.S.A. 10:4-12&amp;quot;&quot;/&gt;&lt;property id=&quot;20307&quot; value=&quot;425&quot;/&gt;&lt;/object&gt;&lt;object type=&quot;3&quot; unique_id=&quot;10058&quot;&gt;&lt;property id=&quot;20148&quot; value=&quot;5&quot;/&gt;&lt;property id=&quot;20300&quot; value=&quot;Slide 55 - &amp;quot;Closed Session&amp;amp;#x09;    N.J.S.A. 10:4-12&amp;quot;&quot;/&gt;&lt;property id=&quot;20307&quot; value=&quot;426&quot;/&gt;&lt;/object&gt;&lt;object type=&quot;3&quot; unique_id=&quot;10059&quot;&gt;&lt;property id=&quot;20148&quot; value=&quot;5&quot;/&gt;&lt;property id=&quot;20300&quot; value=&quot;Slide 56 - &amp;quot;Closed Session&amp;amp;#x09;  N.J.S.A. 10:4-12&amp;quot;&quot;/&gt;&lt;property id=&quot;20307&quot; value=&quot;427&quot;/&gt;&lt;/object&gt;&lt;object type=&quot;3&quot; unique_id=&quot;10060&quot;&gt;&lt;property id=&quot;20148&quot; value=&quot;5&quot;/&gt;&lt;property id=&quot;20300&quot; value=&quot;Slide 57 - &amp;quot;Disqualifying Conflicts of Interest                  N.J.S.A. 18A:12-2&amp;quot;&quot;/&gt;&lt;property id=&quot;20307&quot; value=&quot;428&quot;/&gt;&lt;/object&gt;&lt;object type=&quot;3&quot; unique_id=&quot;10061&quot;&gt;&lt;property id=&quot;20148&quot; value=&quot;5&quot;/&gt;&lt;property id=&quot;20300&quot; value=&quot;Slide 58 - &amp;quot;Dual Office Holding    P. L. 2007 c.161&amp;quot;&quot;/&gt;&lt;property id=&quot;20307&quot; value=&quot;429&quot;/&gt;&lt;/object&gt;&lt;object type=&quot;3&quot; unique_id=&quot;10062&quot;&gt;&lt;property id=&quot;20148&quot; value=&quot;5&quot;/&gt;&lt;property id=&quot;20300&quot; value=&quot;Slide 59 - &amp;quot;Nepotism Policy N.J.A.C. 6A:23A-6.2&amp;quot;&quot;/&gt;&lt;property id=&quot;20307&quot; value=&quot;430&quot;/&gt;&lt;/object&gt;&lt;object type=&quot;3&quot; unique_id=&quot;10063&quot;&gt;&lt;property id=&quot;20148&quot; value=&quot;5&quot;/&gt;&lt;property id=&quot;20300&quot; value=&quot;Slide 60 - &amp;quot;Nepotism Policy N.J.A.C. 6A:23A-6.2&amp;quot;&quot;/&gt;&lt;property id=&quot;20307&quot; value=&quot;431&quot;/&gt;&lt;/object&gt;&lt;object type=&quot;3&quot; unique_id=&quot;10064&quot;&gt;&lt;property id=&quot;20148&quot; value=&quot;5&quot;/&gt;&lt;property id=&quot;20300&quot; value=&quot;Slide 61 - &amp;quot;Nepotism Policy 6A:23A-1.2&amp;quot;&quot;/&gt;&lt;property id=&quot;20307&quot; value=&quot;432&quot;/&gt;&lt;/object&gt;&lt;object type=&quot;3&quot; unique_id=&quot;10065&quot;&gt;&lt;property id=&quot;20148&quot; value=&quot;5&quot;/&gt;&lt;property id=&quot;20300&quot; value=&quot;Slide 62 - &amp;quot;School Ethics Act&amp;quot;&quot;/&gt;&lt;property id=&quot;20307&quot; value=&quot;433&quot;/&gt;&lt;/object&gt;&lt;object type=&quot;3&quot; unique_id=&quot;10066&quot;&gt;&lt;property id=&quot;20148&quot; value=&quot;5&quot;/&gt;&lt;property id=&quot;20300&quot; value=&quot;Slide 63 - &amp;quot;Personnel Appointments&amp;quot;&quot;/&gt;&lt;property id=&quot;20307&quot; value=&quot;434&quot;/&gt;&lt;/object&gt;&lt;object type=&quot;3&quot; unique_id=&quot;10067&quot;&gt;&lt;property id=&quot;20148&quot; value=&quot;5&quot;/&gt;&lt;property id=&quot;20300&quot; value=&quot;Slide 64 - &amp;quot;Collective Negotiations&amp;#x0D;&amp;#x0A;In District&amp;quot;&quot;/&gt;&lt;property id=&quot;20307&quot; value=&quot;435&quot;/&gt;&lt;/object&gt;&lt;object type=&quot;3&quot; unique_id=&quot;10068&quot;&gt;&lt;property id=&quot;20148&quot; value=&quot;5&quot;/&gt;&lt;property id=&quot;20300&quot; value=&quot;Slide 65 - &amp;quot;Collective Negotiations-In District&amp;quot;&quot;/&gt;&lt;property id=&quot;20307&quot; value=&quot;436&quot;/&gt;&lt;/object&gt;&lt;object type=&quot;3&quot; unique_id=&quot;10069&quot;&gt;&lt;property id=&quot;20148&quot; value=&quot;5&quot;/&gt;&lt;property id=&quot;20300&quot; value=&quot;Slide 66 - &amp;quot;Collective Negotiations&amp;#x0D;&amp;#x0A;Out-of-District&amp;quot;&quot;/&gt;&lt;property id=&quot;20307&quot; value=&quot;437&quot;/&gt;&lt;/object&gt;&lt;object type=&quot;3&quot; unique_id=&quot;10070&quot;&gt;&lt;property id=&quot;20148&quot; value=&quot;5&quot;/&gt;&lt;property id=&quot;20300&quot; value=&quot;Slide 67 - &amp;quot;Collective Negotiations&amp;quot;&quot;/&gt;&lt;property id=&quot;20307&quot; value=&quot;438&quot;/&gt;&lt;/object&gt;&lt;object type=&quot;3&quot; unique_id=&quot;10071&quot;&gt;&lt;property id=&quot;20148&quot; value=&quot;5&quot;/&gt;&lt;property id=&quot;20300&quot; value=&quot;Slide 68 - &amp;quot;Public Contracts/Contributions&amp;quot;&quot;/&gt;&lt;property id=&quot;20307&quot; value=&quot;439&quot;/&gt;&lt;/object&gt;&lt;object type=&quot;3&quot; unique_id=&quot;10072&quot;&gt;&lt;property id=&quot;20148&quot; value=&quot;5&quot;/&gt;&lt;property id=&quot;20300&quot; value=&quot;Slide 69 - &amp;quot;  Contributions/Contracts&amp;quot;&quot;/&gt;&lt;property id=&quot;20307&quot; value=&quot;440&quot;/&gt;&lt;/object&gt;&lt;object type=&quot;3&quot; unique_id=&quot;10073&quot;&gt;&lt;property id=&quot;20148&quot; value=&quot;5&quot;/&gt;&lt;property id=&quot;20300&quot; value=&quot;Slide 70 - &amp;quot;Indemnification&amp;#x0D;&amp;#x0A;N.J.S.A. 18A:12-20&amp;quot;&quot;/&gt;&lt;property id=&quot;20307&quot; value=&quot;441&quot;/&gt;&lt;/object&gt;&lt;object type=&quot;3&quot; unique_id=&quot;10074&quot;&gt;&lt;property id=&quot;20148&quot; value=&quot;5&quot;/&gt;&lt;property id=&quot;20300&quot; value=&quot;Slide 71 - &amp;quot;NJQSAC – An Overview&amp;quot;&quot;/&gt;&lt;property id=&quot;20307&quot; value=&quot;442&quot;/&gt;&lt;/object&gt;&lt;object type=&quot;3&quot; unique_id=&quot;10075&quot;&gt;&lt;property id=&quot;20148&quot; value=&quot;5&quot;/&gt;&lt;property id=&quot;20300&quot; value=&quot;Slide 72 - &amp;quot;What is NJQSAC?&amp;quot;&quot;/&gt;&lt;property id=&quot;20307&quot; value=&quot;443&quot;/&gt;&lt;/object&gt;&lt;object type=&quot;3&quot; unique_id=&quot;10076&quot;&gt;&lt;property id=&quot;20148&quot; value=&quot;5&quot;/&gt;&lt;property id=&quot;20300&quot; value=&quot;Slide 73 - &amp;quot;What is NJQSAC?&amp;quot;&quot;/&gt;&lt;property id=&quot;20307&quot; value=&quot;444&quot;/&gt;&lt;/object&gt;&lt;object type=&quot;3&quot; unique_id=&quot;10077&quot;&gt;&lt;property id=&quot;20148&quot; value=&quot;5&quot;/&gt;&lt;property id=&quot;20300&quot; value=&quot;Slide 74 - &amp;quot;What is NJQSAC?&amp;quot;&quot;/&gt;&lt;property id=&quot;20307&quot; value=&quot;445&quot;/&gt;&lt;/object&gt;&lt;object type=&quot;3&quot; unique_id=&quot;10078&quot;&gt;&lt;property id=&quot;20148&quot; value=&quot;5&quot;/&gt;&lt;property id=&quot;20300&quot; value=&quot;Slide 75 - &amp;quot;NJQSAC TRAINING&amp;quot;&quot;/&gt;&lt;property id=&quot;20307&quot; value=&quot;446&quot;/&gt;&lt;/object&gt;&lt;object type=&quot;3&quot; unique_id=&quot;10079&quot;&gt;&lt;property id=&quot;20148&quot; value=&quot;5&quot;/&gt;&lt;property id=&quot;20300&quot; value=&quot;Slide 76&quot;/&gt;&lt;property id=&quot;20307&quot; value=&quot;341&quot;/&gt;&lt;/object&gt;&lt;object type=&quot;3&quot; unique_id=&quot;10080&quot;&gt;&lt;property id=&quot;20148&quot; value=&quot;5&quot;/&gt;&lt;property id=&quot;20300&quot; value=&quot;Slide 77 - &amp;quot;Focus on Fiscal Management&amp;quot;&quot;/&gt;&lt;property id=&quot;20307&quot; value=&quot;447&quot;/&gt;&lt;/object&gt;&lt;object type=&quot;3&quot; unique_id=&quot;10081&quot;&gt;&lt;property id=&quot;20148&quot; value=&quot;5&quot;/&gt;&lt;property id=&quot;20300&quot; value=&quot;Slide 78&quot;/&gt;&lt;property id=&quot;20307&quot; value=&quot;448&quot;/&gt;&lt;/object&gt;&lt;object type=&quot;3&quot; unique_id=&quot;10082&quot;&gt;&lt;property id=&quot;20148&quot; value=&quot;5&quot;/&gt;&lt;property id=&quot;20300&quot; value=&quot;Slide 79&quot;/&gt;&lt;property id=&quot;20307&quot; value=&quot;449&quot;/&gt;&lt;/object&gt;&lt;object type=&quot;3&quot; unique_id=&quot;10083&quot;&gt;&lt;property id=&quot;20148&quot; value=&quot;5&quot;/&gt;&lt;property id=&quot;20300&quot; value=&quot;Slide 80&quot;/&gt;&lt;property id=&quot;20307&quot; value=&quot;450&quot;/&gt;&lt;/object&gt;&lt;object type=&quot;3&quot; unique_id=&quot;10084&quot;&gt;&lt;property id=&quot;20148&quot; value=&quot;5&quot;/&gt;&lt;property id=&quot;20300&quot; value=&quot;Slide 81&quot;/&gt;&lt;property id=&quot;20307&quot; value=&quot;451&quot;/&gt;&lt;/object&gt;&lt;object type=&quot;3&quot; unique_id=&quot;10085&quot;&gt;&lt;property id=&quot;20148&quot; value=&quot;5&quot;/&gt;&lt;property id=&quot;20300&quot; value=&quot;Slide 82 - &amp;quot;The Budget Is&amp;quot;&quot;/&gt;&lt;property id=&quot;20307&quot; value=&quot;452&quot;/&gt;&lt;/object&gt;&lt;object type=&quot;3&quot; unique_id=&quot;10086&quot;&gt;&lt;property id=&quot;20148&quot; value=&quot;5&quot;/&gt;&lt;property id=&quot;20300&quot; value=&quot;Slide 83&quot;/&gt;&lt;property id=&quot;20307&quot; value=&quot;453&quot;/&gt;&lt;/object&gt;&lt;object type=&quot;3&quot; unique_id=&quot;10087&quot;&gt;&lt;property id=&quot;20148&quot; value=&quot;5&quot;/&gt;&lt;property id=&quot;20300&quot; value=&quot;Slide 84 - &amp;quot;The Budget Process&amp;quot;&quot;/&gt;&lt;property id=&quot;20307&quot; value=&quot;454&quot;/&gt;&lt;/object&gt;&lt;object type=&quot;3&quot; unique_id=&quot;10088&quot;&gt;&lt;property id=&quot;20148&quot; value=&quot;5&quot;/&gt;&lt;property id=&quot;20300&quot; value=&quot;Slide 85&quot;/&gt;&lt;property id=&quot;20307&quot; value=&quot;455&quot;/&gt;&lt;/object&gt;&lt;object type=&quot;3&quot; unique_id=&quot;10089&quot;&gt;&lt;property id=&quot;20148&quot; value=&quot;5&quot;/&gt;&lt;property id=&quot;20300&quot; value=&quot;Slide 86&quot;/&gt;&lt;property id=&quot;20307&quot; value=&quot;456&quot;/&gt;&lt;/object&gt;&lt;object type=&quot;3&quot; unique_id=&quot;10090&quot;&gt;&lt;property id=&quot;20148&quot; value=&quot;5&quot;/&gt;&lt;property id=&quot;20300&quot; value=&quot;Slide 87 - &amp;quot;Some Exceptions&amp;quot;&quot;/&gt;&lt;property id=&quot;20307&quot; value=&quot;457&quot;/&gt;&lt;/object&gt;&lt;object type=&quot;3&quot; unique_id=&quot;10091&quot;&gt;&lt;property id=&quot;20148&quot; value=&quot;5&quot;/&gt;&lt;property id=&quot;20300&quot; value=&quot;Slide 88&quot;/&gt;&lt;property id=&quot;20307&quot; value=&quot;458&quot;/&gt;&lt;/object&gt;&lt;object type=&quot;3&quot; unique_id=&quot;10092&quot;&gt;&lt;property id=&quot;20148&quot; value=&quot;5&quot;/&gt;&lt;property id=&quot;20300&quot; value=&quot;Slide 89 - &amp;quot;A Board Member’s Key Questions&amp;quot;&quot;/&gt;&lt;property id=&quot;20307&quot; value=&quot;459&quot;/&gt;&lt;/object&gt;&lt;object type=&quot;3&quot; unique_id=&quot;10093&quot;&gt;&lt;property id=&quot;20148&quot; value=&quot;5&quot;/&gt;&lt;property id=&quot;20300&quot; value=&quot;Slide 90 - &amp;quot;NJQSAC – Fiscal Management&amp;quot;&quot;/&gt;&lt;property id=&quot;20307&quot; value=&quot;460&quot;/&gt;&lt;/object&gt;&lt;object type=&quot;3&quot; unique_id=&quot;10094&quot;&gt;&lt;property id=&quot;20148&quot; value=&quot;5&quot;/&gt;&lt;property id=&quot;20300&quot; value=&quot;Slide 91 - &amp;quot;The Board Secretary’s Report&amp;quot;&quot;/&gt;&lt;property id=&quot;20307&quot; value=&quot;461&quot;/&gt;&lt;/object&gt;&lt;object type=&quot;3&quot; unique_id=&quot;10095&quot;&gt;&lt;property id=&quot;20148&quot; value=&quot;5&quot;/&gt;&lt;property id=&quot;20300&quot; value=&quot;Slide 92 - &amp;quot;The Treasurer’s Report&amp;quot;&quot;/&gt;&lt;property id=&quot;20307&quot; value=&quot;462&quot;/&gt;&lt;/object&gt;&lt;object type=&quot;3&quot; unique_id=&quot;10096&quot;&gt;&lt;property id=&quot;20148&quot; value=&quot;5&quot;/&gt;&lt;property id=&quot;20300&quot; value=&quot;Slide 93 - &amp;quot;The Annual Audit&amp;quot;&quot;/&gt;&lt;property id=&quot;20307&quot; value=&quot;463&quot;/&gt;&lt;/object&gt;&lt;object type=&quot;3&quot; unique_id=&quot;10097&quot;&gt;&lt;property id=&quot;20148&quot; value=&quot;5&quot;/&gt;&lt;property id=&quot;20300&quot; value=&quot;Slide 94&quot;/&gt;&lt;property id=&quot;20307&quot; value=&quot;464&quot;/&gt;&lt;/object&gt;&lt;object type=&quot;3&quot; unique_id=&quot;10098&quot;&gt;&lt;property id=&quot;20148&quot; value=&quot;5&quot;/&gt;&lt;property id=&quot;20300&quot; value=&quot;Slide 95 - &amp;quot;A-1&amp;quot;&quot;/&gt;&lt;property id=&quot;20307&quot; value=&quot;465&quot;/&gt;&lt;/object&gt;&lt;object type=&quot;3&quot; unique_id=&quot;10099&quot;&gt;&lt;property id=&quot;20148&quot; value=&quot;5&quot;/&gt;&lt;property id=&quot;20300&quot; value=&quot;Slide 96 - &amp;quot;Surplus or Undesignated Funds&amp;quot;&quot;/&gt;&lt;property id=&quot;20307&quot; value=&quot;466&quot;/&gt;&lt;/object&gt;&lt;object type=&quot;3&quot; unique_id=&quot;10100&quot;&gt;&lt;property id=&quot;20148&quot; value=&quot;5&quot;/&gt;&lt;property id=&quot;20300&quot; value=&quot;Slide 97 - &amp;quot;           Summary&amp;quot;&quot;/&gt;&lt;property id=&quot;20307&quot; value=&quot;467&quot;/&gt;&lt;/object&gt;&lt;object type=&quot;3&quot; unique_id=&quot;10101&quot;&gt;&lt;property id=&quot;20148&quot; value=&quot;5&quot;/&gt;&lt;property id=&quot;20300&quot; value=&quot;Slide 98 - &amp;quot;Pending Issues&amp;quot;&quot;/&gt;&lt;property id=&quot;20307&quot; value=&quot;468&quot;/&gt;&lt;/object&gt;&lt;object type=&quot;3&quot; unique_id=&quot;10102&quot;&gt;&lt;property id=&quot;20148&quot; value=&quot;5&quot;/&gt;&lt;property id=&quot;20300&quot; value=&quot;Slide 99 - &amp;quot;&amp;amp;#x09;&amp;amp;#x09;  Questions?&amp;quot;&quot;/&gt;&lt;property id=&quot;20307&quot; value=&quot;469&quot;/&gt;&lt;/object&gt;&lt;object type=&quot;3&quot; unique_id=&quot;10103&quot;&gt;&lt;property id=&quot;20148&quot; value=&quot;5&quot;/&gt;&lt;property id=&quot;20300&quot; value=&quot;Slide 100&quot;/&gt;&lt;property id=&quot;20307&quot; value=&quot;365&quot;/&gt;&lt;/object&gt;&lt;object type=&quot;3&quot; unique_id=&quot;10104&quot;&gt;&lt;property id=&quot;20148&quot; value=&quot;5&quot;/&gt;&lt;property id=&quot;20300&quot; value=&quot;Slide 101 - &amp;quot;LABOR RELATIONS&amp;quot;&quot;/&gt;&lt;property id=&quot;20307&quot; value=&quot;366&quot;/&gt;&lt;/object&gt;&lt;object type=&quot;3&quot; unique_id=&quot;10105&quot;&gt;&lt;property id=&quot;20148&quot; value=&quot;5&quot;/&gt;&lt;property id=&quot;20300&quot; value=&quot;Slide 102 - &amp;quot;Legal Limitations&amp;#x0D;&amp;#x0A;Upon Board Members&amp;quot;&quot;/&gt;&lt;property id=&quot;20307&quot; value=&quot;367&quot;/&gt;&lt;/object&gt;&lt;object type=&quot;3&quot; unique_id=&quot;10106&quot;&gt;&lt;property id=&quot;20148&quot; value=&quot;5&quot;/&gt;&lt;property id=&quot;20300&quot; value=&quot;Slide 103 - &amp;quot;Including&amp;quot;&quot;/&gt;&lt;property id=&quot;20307&quot; value=&quot;368&quot;/&gt;&lt;/object&gt;&lt;object type=&quot;3&quot; unique_id=&quot;10107&quot;&gt;&lt;property id=&quot;20148&quot; value=&quot;5&quot;/&gt;&lt;property id=&quot;20300&quot; value=&quot;Slide 104 - &amp;quot;The P.E.R.C. Law&amp;#x0D;&amp;#x0A;(N.J.S.A. 34:13A-1, et. seq.) &amp;quot;&quot;/&gt;&lt;property id=&quot;20307&quot; value=&quot;369&quot;/&gt;&lt;/object&gt;&lt;object type=&quot;3&quot; unique_id=&quot;10108&quot;&gt;&lt;property id=&quot;20148&quot; value=&quot;5&quot;/&gt;&lt;property id=&quot;20300&quot; value=&quot;Slide 105 - &amp;quot;Labor Relations Cycle&amp;quot;&quot;/&gt;&lt;property id=&quot;20307&quot; value=&quot;370&quot;/&gt;&lt;/object&gt;&lt;object type=&quot;3&quot; unique_id=&quot;10109&quot;&gt;&lt;property id=&quot;20148&quot; value=&quot;5&quot;/&gt;&lt;property id=&quot;20300&quot; value=&quot;Slide 106 - &amp;quot;Board’s Obligations&amp;quot;&quot;/&gt;&lt;property id=&quot;20307&quot; value=&quot;371&quot;/&gt;&lt;/object&gt;&lt;object type=&quot;3&quot; unique_id=&quot;10110&quot;&gt;&lt;property id=&quot;20148&quot; value=&quot;5&quot;/&gt;&lt;property id=&quot;20300&quot; value=&quot;Slide 107 - &amp;quot;“P.E.R.C.”&amp;quot;&quot;/&gt;&lt;property id=&quot;20307&quot; value=&quot;372&quot;/&gt;&lt;/object&gt;&lt;object type=&quot;3&quot; unique_id=&quot;10111&quot;&gt;&lt;property id=&quot;20148&quot; value=&quot;5&quot;/&gt;&lt;property id=&quot;20300&quot; value=&quot;Slide 108 - &amp;quot;Board’s Obligations&amp;quot;&quot;/&gt;&lt;property id=&quot;20307&quot; value=&quot;373&quot;/&gt;&lt;/object&gt;&lt;object type=&quot;3&quot; unique_id=&quot;10112&quot;&gt;&lt;property id=&quot;20148&quot; value=&quot;5&quot;/&gt;&lt;property id=&quot;20300&quot; value=&quot;Slide 109 - &amp;quot;Respect the Rights of&amp;#x0D;&amp;#x0A;Eligible Employees&amp;quot;&quot;/&gt;&lt;property id=&quot;20307&quot; value=&quot;374&quot;/&gt;&lt;/object&gt;&lt;object type=&quot;3&quot; unique_id=&quot;10113&quot;&gt;&lt;property id=&quot;20148&quot; value=&quot;5&quot;/&gt;&lt;property id=&quot;20300&quot; value=&quot;Slide 110 - &amp;quot;Respect the Right of the Union&amp;#x0D;&amp;#x0A;&amp;quot;&quot;/&gt;&lt;property id=&quot;20307&quot; value=&quot;375&quot;/&gt;&lt;/object&gt;&lt;object type=&quot;3&quot; unique_id=&quot;10114&quot;&gt;&lt;property id=&quot;20148&quot; value=&quot;5&quot;/&gt;&lt;property id=&quot;20300&quot; value=&quot;Slide 111 - &amp;quot;Case Studies&amp;quot;&quot;/&gt;&lt;property id=&quot;20307&quot; value=&quot;376&quot;/&gt;&lt;/object&gt;&lt;object type=&quot;3&quot; unique_id=&quot;10115&quot;&gt;&lt;property id=&quot;20148&quot; value=&quot;5&quot;/&gt;&lt;property id=&quot;20300&quot; value=&quot;Slide 112 - &amp;quot;Duty to Bargain &amp;amp;#x09;                        &amp;quot;&quot;/&gt;&lt;property id=&quot;20307&quot; value=&quot;377&quot;/&gt;&lt;/object&gt;&lt;object type=&quot;3&quot; unique_id=&quot;10116&quot;&gt;&lt;property id=&quot;20148&quot; value=&quot;5&quot;/&gt;&lt;property id=&quot;20300&quot; value=&quot;Slide 113 - &amp;quot;What All Board Members&amp;#x0D;&amp;#x0A;Need to Know&amp;#x0D;&amp;#x0A;&amp;quot;&quot;/&gt;&lt;property id=&quot;20307&quot; value=&quot;378&quot;/&gt;&lt;/object&gt;&lt;object type=&quot;3&quot; unique_id=&quot;10117&quot;&gt;&lt;property id=&quot;20148&quot; value=&quot;5&quot;/&gt;&lt;property id=&quot;20300&quot; value=&quot;Slide 114 - &amp;quot;Boards Cannot ...&amp;quot;&quot;/&gt;&lt;property id=&quot;20307&quot; value=&quot;379&quot;/&gt;&lt;/object&gt;&lt;object type=&quot;3&quot; unique_id=&quot;10118&quot;&gt;&lt;property id=&quot;20148&quot; value=&quot;5&quot;/&gt;&lt;property id=&quot;20300&quot; value=&quot;Slide 115 - &amp;quot;Boards Can ...&amp;quot;&quot;/&gt;&lt;property id=&quot;20307&quot; value=&quot;380&quot;/&gt;&lt;/object&gt;&lt;object type=&quot;3&quot; unique_id=&quot;10119&quot;&gt;&lt;property id=&quot;20148&quot; value=&quot;5&quot;/&gt;&lt;property id=&quot;20300&quot; value=&quot;Slide 116 - &amp;quot;NJSBA Labor&amp;#x0D;&amp;#x0A;Relations Department&amp;quot;&quot;/&gt;&lt;property id=&quot;20307&quot; value=&quot;381&quot;/&gt;&lt;/object&gt;&lt;object type=&quot;3&quot; unique_id=&quot;10120&quot;&gt;&lt;property id=&quot;20148&quot; value=&quot;5&quot;/&gt;&lt;property id=&quot;20300&quot; value=&quot;Slide 117&quot;/&gt;&lt;property id=&quot;20307&quot; value=&quot;382&quot;/&gt;&lt;/object&gt;&lt;object type=&quot;3&quot; unique_id=&quot;10121&quot;&gt;&lt;property id=&quot;20148&quot; value=&quot;5&quot;/&gt;&lt;property id=&quot;20300&quot; value=&quot;Slide 118 - &amp;quot;The Board’s Role in Curriculum&amp;quot;&quot;/&gt;&lt;property id=&quot;20307&quot; value=&quot;383&quot;/&gt;&lt;/object&gt;&lt;object type=&quot;3&quot; unique_id=&quot;10122&quot;&gt;&lt;property id=&quot;20148&quot; value=&quot;5&quot;/&gt;&lt;property id=&quot;20300&quot; value=&quot;Slide 119 - &amp;quot;The Board’s Role&amp;quot;&quot;/&gt;&lt;property id=&quot;20307&quot; value=&quot;384&quot;/&gt;&lt;/object&gt;&lt;object type=&quot;3&quot; unique_id=&quot;10123&quot;&gt;&lt;property id=&quot;20148&quot; value=&quot;5&quot;/&gt;&lt;property id=&quot;20300&quot; value=&quot;Slide 120 - &amp;quot;N.J.S.A. 18A:33-1&amp;quot;&quot;/&gt;&lt;property id=&quot;20307&quot; value=&quot;385&quot;/&gt;&lt;/object&gt;&lt;object type=&quot;3&quot; unique_id=&quot;10124&quot;&gt;&lt;property id=&quot;20148&quot; value=&quot;5&quot;/&gt;&lt;property id=&quot;20300&quot; value=&quot;Slide 121 - &amp;quot;N.J.S.A. 18A:34-1&amp;quot;&quot;/&gt;&lt;property id=&quot;20307&quot; value=&quot;386&quot;/&gt;&lt;/object&gt;&lt;object type=&quot;3&quot; unique_id=&quot;10125&quot;&gt;&lt;property id=&quot;20148&quot; value=&quot;5&quot;/&gt;&lt;property id=&quot;20300&quot; value=&quot;Slide 122 - &amp;quot;NJQSAC Requires:&amp;quot;&quot;/&gt;&lt;property id=&quot;20307&quot; value=&quot;387&quot;/&gt;&lt;/object&gt;&lt;object type=&quot;3&quot; unique_id=&quot;10126&quot;&gt;&lt;property id=&quot;20148&quot; value=&quot;5&quot;/&gt;&lt;property id=&quot;20300&quot; value=&quot;Slide 123&quot;/&gt;&lt;property id=&quot;20307&quot; value=&quot;388&quot;/&gt;&lt;/object&gt;&lt;object type=&quot;3&quot; unique_id=&quot;10127&quot;&gt;&lt;property id=&quot;20148&quot; value=&quot;5&quot;/&gt;&lt;property id=&quot;20300&quot; value=&quot;Slide 124&quot;/&gt;&lt;property id=&quot;20307&quot; value=&quot;389&quot;/&gt;&lt;/object&gt;&lt;object type=&quot;3&quot; unique_id=&quot;10128&quot;&gt;&lt;property id=&quot;20148&quot; value=&quot;5&quot;/&gt;&lt;property id=&quot;20300&quot; value=&quot;Slide 125&quot;/&gt;&lt;property id=&quot;20307&quot; value=&quot;390&quot;/&gt;&lt;/object&gt;&lt;object type=&quot;3&quot; unique_id=&quot;10129&quot;&gt;&lt;property id=&quot;20148&quot; value=&quot;5&quot;/&gt;&lt;property id=&quot;20300&quot; value=&quot;Slide 126&quot;/&gt;&lt;property id=&quot;20307&quot; value=&quot;391&quot;/&gt;&lt;/object&gt;&lt;object type=&quot;3&quot; unique_id=&quot;10130&quot;&gt;&lt;property id=&quot;20148&quot; value=&quot;5&quot;/&gt;&lt;property id=&quot;20300&quot; value=&quot;Slide 127 - &amp;quot;Professional Development&amp;quot;&quot;/&gt;&lt;property id=&quot;20307&quot; value=&quot;392&quot;/&gt;&lt;/object&gt;&lt;object type=&quot;3&quot; unique_id=&quot;10131&quot;&gt;&lt;property id=&quot;20148&quot; value=&quot;5&quot;/&gt;&lt;property id=&quot;20300&quot; value=&quot;Slide 128&quot;/&gt;&lt;property id=&quot;20307&quot; value=&quot;393&quot;/&gt;&lt;/object&gt;&lt;object type=&quot;3&quot; unique_id=&quot;10132&quot;&gt;&lt;property id=&quot;20148&quot; value=&quot;5&quot;/&gt;&lt;property id=&quot;20300&quot; value=&quot;Slide 129&quot;/&gt;&lt;property id=&quot;20307&quot; value=&quot;394&quot;/&gt;&lt;/object&gt;&lt;object type=&quot;3&quot; unique_id=&quot;10133&quot;&gt;&lt;property id=&quot;20148&quot; value=&quot;5&quot;/&gt;&lt;property id=&quot;20300&quot; value=&quot;Slide 130 - &amp;quot;Evaluation &amp;amp; Assessment&amp;quot;&quot;/&gt;&lt;property id=&quot;20307&quot; value=&quot;395&quot;/&gt;&lt;/object&gt;&lt;object type=&quot;3&quot; unique_id=&quot;10134&quot;&gt;&lt;property id=&quot;20148&quot; value=&quot;5&quot;/&gt;&lt;property id=&quot;20300&quot; value=&quot;Slide 131 - &amp;quot;Evaluation &amp;amp; Assessment&amp;quot;&quot;/&gt;&lt;property id=&quot;20307&quot; value=&quot;396&quot;/&gt;&lt;/object&gt;&lt;object type=&quot;3&quot; unique_id=&quot;10135&quot;&gt;&lt;property id=&quot;20148&quot; value=&quot;5&quot;/&gt;&lt;property id=&quot;20300&quot; value=&quot;Slide 132 - &amp;quot;Adopt Policy&amp;quot;&quot;/&gt;&lt;property id=&quot;20307&quot; value=&quot;397&quot;/&gt;&lt;/object&gt;&lt;object type=&quot;3&quot; unique_id=&quot;10136&quot;&gt;&lt;property id=&quot;20148&quot; value=&quot;5&quot;/&gt;&lt;property id=&quot;20300&quot; value=&quot;Slide 133 - &amp;quot;Curriculum&amp;#x0D;&amp;#x0A;&amp;quot;&quot;/&gt;&lt;property id=&quot;20307&quot; value=&quot;398&quot;/&gt;&lt;/object&gt;&lt;object type=&quot;3&quot; unique_id=&quot;10137&quot;&gt;&lt;property id=&quot;20148&quot; value=&quot;5&quot;/&gt;&lt;property id=&quot;20300&quot; value=&quot;Slide 134&quot;/&gt;&lt;property id=&quot;20307&quot; value=&quot;399&quot;/&gt;&lt;/object&gt;&lt;object type=&quot;3&quot; unique_id=&quot;10138&quot;&gt;&lt;property id=&quot;20148&quot; value=&quot;5&quot;/&gt;&lt;property id=&quot;20300&quot; value=&quot;Slide 135&quot;/&gt;&lt;property id=&quot;20307&quot; value=&quot;400&quot;/&gt;&lt;/object&gt;&lt;object type=&quot;3&quot; unique_id=&quot;10139&quot;&gt;&lt;property id=&quot;20148&quot; value=&quot;5&quot;/&gt;&lt;property id=&quot;20300&quot; value=&quot;Slide 136 - &amp;quot;Evaluating the Superintendent&amp;quot;&quot;/&gt;&lt;property id=&quot;20307&quot; value=&quot;401&quot;/&gt;&lt;/object&gt;&lt;object type=&quot;3&quot; unique_id=&quot;10140&quot;&gt;&lt;property id=&quot;20148&quot; value=&quot;5&quot;/&gt;&lt;property id=&quot;20300&quot; value=&quot;Slide 137 - &amp;quot;Why Evaluate?&amp;quot;&quot;/&gt;&lt;property id=&quot;20307&quot; value=&quot;402&quot;/&gt;&lt;/object&gt;&lt;object type=&quot;3&quot; unique_id=&quot;10141&quot;&gt;&lt;property id=&quot;20148&quot; value=&quot;5&quot;/&gt;&lt;property id=&quot;20300&quot; value=&quot;Slide 138 - &amp;quot;Board’s Responsibility&amp;quot;&quot;/&gt;&lt;property id=&quot;20307&quot; value=&quot;403&quot;/&gt;&lt;/object&gt;&lt;object type=&quot;3&quot; unique_id=&quot;10142&quot;&gt;&lt;property id=&quot;20148&quot; value=&quot;5&quot;/&gt;&lt;property id=&quot;20300&quot; value=&quot;Slide 139 - &amp;quot;Board’s Legal Responsibility&amp;quot;&quot;/&gt;&lt;property id=&quot;20307&quot; value=&quot;404&quot;/&gt;&lt;/object&gt;&lt;object type=&quot;3&quot; unique_id=&quot;10143&quot;&gt;&lt;property id=&quot;20148&quot; value=&quot;5&quot;/&gt;&lt;property id=&quot;20300&quot; value=&quot;Slide 140 - &amp;quot;Board’s Legal Responsibility&amp;quot;&quot;/&gt;&lt;property id=&quot;20307&quot; value=&quot;405&quot;/&gt;&lt;/object&gt;&lt;object type=&quot;3&quot; unique_id=&quot;10144&quot;&gt;&lt;property id=&quot;20148&quot; value=&quot;5&quot;/&gt;&lt;property id=&quot;20300&quot; value=&quot;Slide 141 - &amp;quot;Code Requirements&amp;quot;&quot;/&gt;&lt;property id=&quot;20307&quot; value=&quot;406&quot;/&gt;&lt;/object&gt;&lt;object type=&quot;3&quot; unique_id=&quot;10145&quot;&gt;&lt;property id=&quot;20148&quot; value=&quot;5&quot;/&gt;&lt;property id=&quot;20300&quot; value=&quot;Slide 142 - &amp;quot;Evaluation Begins When . . .&amp;quot;&quot;/&gt;&lt;property id=&quot;20307&quot; value=&quot;407&quot;/&gt;&lt;/object&gt;&lt;object type=&quot;3&quot; unique_id=&quot;10146&quot;&gt;&lt;property id=&quot;20148&quot; value=&quot;5&quot;/&gt;&lt;property id=&quot;20300&quot; value=&quot;Slide 143 - &amp;quot;Evaluation Process&amp;quot;&quot;/&gt;&lt;property id=&quot;20307&quot; value=&quot;408&quot;/&gt;&lt;/object&gt;&lt;object type=&quot;3&quot; unique_id=&quot;10147&quot;&gt;&lt;property id=&quot;20148&quot; value=&quot;5&quot;/&gt;&lt;property id=&quot;20300&quot; value=&quot;Slide 144 - &amp;quot;Possible Goal Areas&amp;quot;&quot;/&gt;&lt;property id=&quot;20307&quot; value=&quot;409&quot;/&gt;&lt;/object&gt;&lt;object type=&quot;3&quot; unique_id=&quot;10148&quot;&gt;&lt;property id=&quot;20148&quot; value=&quot;5&quot;/&gt;&lt;property id=&quot;20300&quot; value=&quot;Slide 145 - &amp;quot;Part I – Progress Toward District Goals&amp;quot;&quot;/&gt;&lt;property id=&quot;20307&quot; value=&quot;410&quot;/&gt;&lt;/object&gt;&lt;object type=&quot;3&quot; unique_id=&quot;10149&quot;&gt;&lt;property id=&quot;20148&quot; value=&quot;5&quot;/&gt;&lt;property id=&quot;20300&quot; value=&quot;Slide 146 - &amp;quot;Part I: Progress Towards Goals&amp;#x0D;&amp;#x0A;&amp;#x0D;&amp;#x0A;&amp;#x0D;&amp;#x0A;&amp;quot;&quot;/&gt;&lt;property id=&quot;20307&quot; value=&quot;411&quot;/&gt;&lt;/object&gt;&lt;object type=&quot;3&quot; unique_id=&quot;10150&quot;&gt;&lt;property id=&quot;20148&quot; value=&quot;5&quot;/&gt;&lt;property id=&quot;20300&quot; value=&quot;Slide 147 - &amp;quot;Part I: Progress Towards Goals&amp;#x0D;&amp;#x0A;&amp;quot;&quot;/&gt;&lt;property id=&quot;20307&quot; value=&quot;412&quot;/&gt;&lt;/object&gt;&lt;object type=&quot;3&quot; unique_id=&quot;10151&quot;&gt;&lt;property id=&quot;20148&quot; value=&quot;5&quot;/&gt;&lt;property id=&quot;20300&quot; value=&quot;Slide 148 - &amp;quot;Part II: Performance &amp;amp; Leadership&amp;quot;&quot;/&gt;&lt;property id=&quot;20307&quot; value=&quot;413&quot;/&gt;&lt;/object&gt;&lt;object type=&quot;3&quot; unique_id=&quot;10152&quot;&gt;&lt;property id=&quot;20148&quot; value=&quot;5&quot;/&gt;&lt;property id=&quot;20300&quot; value=&quot;Slide 149 - &amp;quot;Summative Evaluation&amp;quot;&quot;/&gt;&lt;property id=&quot;20307&quot; value=&quot;414&quot;/&gt;&lt;/object&gt;&lt;object type=&quot;3&quot; unique_id=&quot;10153&quot;&gt;&lt;property id=&quot;20148&quot; value=&quot;5&quot;/&gt;&lt;property id=&quot;20300&quot; value=&quot;Slide 150 - &amp;quot;Part III - Board Self-Evaluation&amp;quot;&quot;/&gt;&lt;property id=&quot;20307&quot; value=&quot;415&quot;/&gt;&lt;/object&gt;&lt;object type=&quot;3&quot; unique_id=&quot;10154&quot;&gt;&lt;property id=&quot;20148&quot; value=&quot;5&quot;/&gt;&lt;property id=&quot;20300&quot; value=&quot;Slide 151 - &amp;quot;Part III – Board Self-Evaluation&amp;quot;&quot;/&gt;&lt;property id=&quot;20307&quot; value=&quot;416&quot;/&gt;&lt;/object&gt;&lt;object type=&quot;3&quot; unique_id=&quot;10155&quot;&gt;&lt;property id=&quot;20148&quot; value=&quot;5&quot;/&gt;&lt;property id=&quot;20300&quot; value=&quot;Slide 152 - &amp;quot;Part III – Board Self-Evaluation&amp;quot;&quot;/&gt;&lt;property id=&quot;20307&quot; value=&quot;417&quot;/&gt;&lt;/object&gt;&lt;object type=&quot;3&quot; unique_id=&quot;10156&quot;&gt;&lt;property id=&quot;20148&quot; value=&quot;5&quot;/&gt;&lt;property id=&quot;20300&quot; value=&quot;Slide 153 - &amp;quot;Superintendent Evaluation&amp;quot;&quot;/&gt;&lt;property id=&quot;20307&quot; value=&quot;418&quot;/&gt;&lt;/object&gt;&lt;object type=&quot;3&quot; unique_id=&quot;10157&quot;&gt;&lt;property id=&quot;20148&quot; value=&quot;5&quot;/&gt;&lt;property id=&quot;20300&quot; value=&quot;Slide 154 - &amp;quot;Legal Deadlines&amp;quot;&quot;/&gt;&lt;property id=&quot;20307&quot; value=&quot;419&quot;/&gt;&lt;/object&gt;&lt;object type=&quot;3&quot; unique_id=&quot;10158&quot;&gt;&lt;property id=&quot;20148&quot; value=&quot;5&quot;/&gt;&lt;property id=&quot;20300&quot; value=&quot;Slide 155 - &amp;quot;Legal Deadlines&amp;quot;&quot;/&gt;&lt;property id=&quot;20307&quot; value=&quot;420&quot;/&gt;&lt;/object&gt;&lt;object type=&quot;3&quot; unique_id=&quot;10159&quot;&gt;&lt;property id=&quot;20148&quot; value=&quot;5&quot;/&gt;&lt;property id=&quot;20300&quot; value=&quot;Slide 156&quot;/&gt;&lt;property id=&quot;20307&quot; value=&quot;421&quot;/&gt;&lt;/object&gt;&lt;/object&gt;&lt;/object&gt;&lt;/database&gt;"/>
  <p:tag name="SECTOMILLISECCONVERTED" val="1"/>
</p:tagLst>
</file>

<file path=ppt/theme/theme1.xml><?xml version="1.0" encoding="utf-8"?>
<a:theme xmlns:a="http://schemas.openxmlformats.org/drawingml/2006/main" name="NJSBA Presentation">
  <a:themeElements>
    <a:clrScheme name="NJSBA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JSBA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NJSBA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JSBA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JSBA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JSBA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JSBA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JSBA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JSBA Presentatio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JSBA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JSBA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JSBA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JSBA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JSBA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NJSBA Presentation</Template>
  <TotalTime>6339</TotalTime>
  <Words>3246</Words>
  <Application>Microsoft Office PowerPoint</Application>
  <PresentationFormat>On-screen Show (4:3)</PresentationFormat>
  <Paragraphs>301</Paragraphs>
  <Slides>47</Slides>
  <Notes>8</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NJSBA Presentation</vt:lpstr>
      <vt:lpstr>School Official Ethics An Update as of December 1, 2015</vt:lpstr>
      <vt:lpstr>School Ethics Act (effective April 1992)</vt:lpstr>
      <vt:lpstr>The Act established:</vt:lpstr>
      <vt:lpstr>School Ethics Commission (SEC)</vt:lpstr>
      <vt:lpstr>SEC Jurisdiction</vt:lpstr>
      <vt:lpstr>Conflicts of Interest</vt:lpstr>
      <vt:lpstr>Conflicts of Interest- N.J.S.A.18A: 12-24</vt:lpstr>
      <vt:lpstr>Nepotism Policy –  N.J.A.C. 6A:23A-6.2</vt:lpstr>
      <vt:lpstr>Nepotism Policy</vt:lpstr>
      <vt:lpstr>Nepotism Policy</vt:lpstr>
      <vt:lpstr>Nepotism – Collective Bargaining: In District Relatives</vt:lpstr>
      <vt:lpstr>Nepotism – Collective Bargaining: Out of District- Immediate Family (ISH)</vt:lpstr>
      <vt:lpstr>Nepotism – Collective Bargaining: Out of District - Relative (OOH)</vt:lpstr>
      <vt:lpstr>Collective Bargaining/Personnel – January 9, 2015</vt:lpstr>
      <vt:lpstr>Collective Bargaining/ Negotiations - October 2015</vt:lpstr>
      <vt:lpstr>Collective Bargaining/ Negotiations- October 2015</vt:lpstr>
      <vt:lpstr>Collective Bargaining/ Negotiations- October 2015</vt:lpstr>
      <vt:lpstr>Personnel Issues CSA/Supervisor/Principal</vt:lpstr>
      <vt:lpstr>Personnel Issues CSA/Supervisor/Principal (Continued)</vt:lpstr>
      <vt:lpstr>Code of Ethics N.J.S.A. 18A:12-24.1</vt:lpstr>
      <vt:lpstr>Code of Ethics (continued)</vt:lpstr>
      <vt:lpstr>Hypothetically…</vt:lpstr>
      <vt:lpstr>Code of Ethics (continued)</vt:lpstr>
      <vt:lpstr>Consider….</vt:lpstr>
      <vt:lpstr>Code of Ethics (continued)</vt:lpstr>
      <vt:lpstr>Hypothetically…</vt:lpstr>
      <vt:lpstr>Code of Ethics (continued)</vt:lpstr>
      <vt:lpstr>                Social Media </vt:lpstr>
      <vt:lpstr>Code of Ethics (continued)</vt:lpstr>
      <vt:lpstr>Hypothetically…</vt:lpstr>
      <vt:lpstr>Code of Ethics (continued)</vt:lpstr>
      <vt:lpstr>Code of Ethics (continued)</vt:lpstr>
      <vt:lpstr>Hypothetically…</vt:lpstr>
      <vt:lpstr>Code of Ethics (continued)</vt:lpstr>
      <vt:lpstr>Can we do this…?</vt:lpstr>
      <vt:lpstr>Code of Ethics (continued)</vt:lpstr>
      <vt:lpstr>Code of Ethics (continued)</vt:lpstr>
      <vt:lpstr>Hypothetically…?</vt:lpstr>
      <vt:lpstr>SEC Public Advisory Opinions 2015</vt:lpstr>
      <vt:lpstr>SEC Public Advisory Opinions  2015</vt:lpstr>
      <vt:lpstr>Involvement in Other Ventures, Businesses, Etc. (Volunteer 2000)</vt:lpstr>
      <vt:lpstr> Volunteerism - January 9, 2015</vt:lpstr>
      <vt:lpstr> Volunteerism - July 28, 2015</vt:lpstr>
      <vt:lpstr> Volunteerism - October 27, 2015</vt:lpstr>
      <vt:lpstr> Interview Committees-</vt:lpstr>
      <vt:lpstr>Points to Consider…</vt:lpstr>
      <vt:lpstr>FINAL SUMMARY</vt:lpstr>
    </vt:vector>
  </TitlesOfParts>
  <Company>NJSBA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NJSBA ORIENTATION CONFERENCE</dc:title>
  <dc:creator>Walt Meyer</dc:creator>
  <cp:lastModifiedBy>student logon</cp:lastModifiedBy>
  <cp:revision>222</cp:revision>
  <cp:lastPrinted>2015-12-22T18:11:04Z</cp:lastPrinted>
  <dcterms:created xsi:type="dcterms:W3CDTF">2005-08-16T20:15:05Z</dcterms:created>
  <dcterms:modified xsi:type="dcterms:W3CDTF">2016-01-04T16:08:40Z</dcterms:modified>
</cp:coreProperties>
</file>