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45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2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4831080" y="2706370"/>
            <a:ext cx="2490470" cy="1659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6675" rIns="0" bIns="0" anchor="t"/>
          <a:lstStyle/>
          <a:p>
            <a:pPr marL="0" marR="0" indent="0" algn="l">
              <a:lnSpc>
                <a:spcPts val="3800"/>
              </a:lnSpc>
              <a:spcAft>
                <a:spcPts val="0"/>
              </a:spcAft>
            </a:pPr>
            <a:r>
              <a:rPr lang="en-US" sz="3400" spc="-70">
                <a:solidFill>
                  <a:srgbClr val="94C600"/>
                </a:solidFill>
                <a:latin typeface="Arial" panose="02020603050405020304" pitchFamily="2"/>
              </a:rPr>
              <a:t>Instructional </a:t>
            </a:r>
          </a:p>
          <a:p>
            <a:pPr marL="0" marR="0" indent="0" algn="l">
              <a:lnSpc>
                <a:spcPts val="3800"/>
              </a:lnSpc>
              <a:spcBef>
                <a:spcPts val="540"/>
              </a:spcBef>
              <a:spcAft>
                <a:spcPts val="0"/>
              </a:spcAft>
            </a:pPr>
            <a:r>
              <a:rPr lang="en-US" sz="3400" spc="-65">
                <a:solidFill>
                  <a:srgbClr val="94C600"/>
                </a:solidFill>
                <a:latin typeface="Arial" panose="02020603050405020304" pitchFamily="2"/>
              </a:rPr>
              <a:t>Services </a:t>
            </a:r>
          </a:p>
          <a:p>
            <a:pPr marL="0" marR="0" indent="0" algn="l">
              <a:lnSpc>
                <a:spcPts val="3800"/>
              </a:lnSpc>
              <a:spcBef>
                <a:spcPts val="515"/>
              </a:spcBef>
              <a:spcAft>
                <a:spcPts val="0"/>
              </a:spcAft>
            </a:pPr>
            <a:r>
              <a:rPr lang="en-US" sz="3400" spc="-25">
                <a:solidFill>
                  <a:srgbClr val="94C600"/>
                </a:solidFill>
                <a:latin typeface="Arial" panose="02020603050405020304" pitchFamily="2"/>
              </a:rPr>
              <a:t>Budget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4819015" y="4453890"/>
            <a:ext cx="2581275" cy="8324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0480" rIns="0" bIns="0" anchor="t"/>
          <a:lstStyle/>
          <a:p>
            <a:pPr marL="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1700" spc="-20">
                <a:solidFill>
                  <a:srgbClr val="000000"/>
                </a:solidFill>
                <a:latin typeface="Arial" panose="02020603050405020304" pitchFamily="2"/>
              </a:rPr>
              <a:t>Deborah Sarmir </a:t>
            </a:r>
          </a:p>
          <a:p>
            <a:pPr marL="0" marR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spc="-30">
                <a:solidFill>
                  <a:srgbClr val="000000"/>
                </a:solidFill>
                <a:latin typeface="Arial" panose="02020603050405020304" pitchFamily="2"/>
              </a:rPr>
              <a:t>Assistant Superintendent 2015-2016 School Year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80" name="Text Placeholder 79"/>
          <p:cNvSpPr>
            <a:spLocks noGrp="1"/>
          </p:cNvSpPr>
          <p:nvPr>
            <p:ph type="body" idx="10"/>
          </p:nvPr>
        </p:nvSpPr>
        <p:spPr>
          <a:xfrm>
            <a:off x="1905000" y="641985"/>
            <a:ext cx="5068570" cy="10820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195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spc="-5">
                <a:solidFill>
                  <a:srgbClr val="94C600"/>
                </a:solidFill>
                <a:latin typeface="Arial" panose="02020603050405020304" pitchFamily="2"/>
              </a:rPr>
              <a:t>Professional Learning and Curriculum </a:t>
            </a:r>
          </a:p>
          <a:p>
            <a:pPr marL="0" marR="0" indent="0" algn="ctr">
              <a:lnSpc>
                <a:spcPts val="250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2250" spc="15">
                <a:solidFill>
                  <a:srgbClr val="94C600"/>
                </a:solidFill>
                <a:latin typeface="Arial" panose="02020603050405020304" pitchFamily="2"/>
              </a:rPr>
              <a:t>Development </a:t>
            </a:r>
          </a:p>
          <a:p>
            <a:pPr marL="0" marR="0" indent="0" algn="ctr">
              <a:lnSpc>
                <a:spcPts val="2500"/>
              </a:lnSpc>
              <a:spcBef>
                <a:spcPts val="290"/>
              </a:spcBef>
              <a:spcAft>
                <a:spcPts val="0"/>
              </a:spcAft>
            </a:pPr>
            <a:r>
              <a:rPr lang="en-US" sz="2250" spc="10">
                <a:solidFill>
                  <a:srgbClr val="94C600"/>
                </a:solidFill>
                <a:latin typeface="Arial" panose="02020603050405020304" pitchFamily="2"/>
              </a:rPr>
              <a:t>2014/2015 to 2015/2016 </a:t>
            </a:r>
          </a:p>
        </p:txBody>
      </p:sp>
      <p:sp>
        <p:nvSpPr>
          <p:cNvPr id="81" name="Text Placeholder 80"/>
          <p:cNvSpPr>
            <a:spLocks noGrp="1"/>
          </p:cNvSpPr>
          <p:nvPr>
            <p:ph type="body" idx="10"/>
          </p:nvPr>
        </p:nvSpPr>
        <p:spPr>
          <a:xfrm>
            <a:off x="1066800" y="1790065"/>
            <a:ext cx="643255" cy="2216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50"/>
              </a:spcAft>
            </a:pPr>
            <a:r>
              <a:rPr lang="en-US" sz="1500" spc="-20">
                <a:solidFill>
                  <a:srgbClr val="000000"/>
                </a:solidFill>
                <a:latin typeface="Arial" panose="02020603050405020304" pitchFamily="2"/>
              </a:rPr>
              <a:t>Activity </a:t>
            </a:r>
          </a:p>
        </p:txBody>
      </p:sp>
      <p:sp>
        <p:nvSpPr>
          <p:cNvPr id="82" name="Text Placeholder 81"/>
          <p:cNvSpPr>
            <a:spLocks noGrp="1"/>
          </p:cNvSpPr>
          <p:nvPr>
            <p:ph type="body" idx="10"/>
          </p:nvPr>
        </p:nvSpPr>
        <p:spPr>
          <a:xfrm>
            <a:off x="3474720" y="1790065"/>
            <a:ext cx="844550" cy="213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110">
                <a:solidFill>
                  <a:srgbClr val="000000"/>
                </a:solidFill>
                <a:latin typeface="Arial" panose="02020603050405020304" pitchFamily="2"/>
              </a:rPr>
              <a:t>2014-2015 </a:t>
            </a:r>
          </a:p>
        </p:txBody>
      </p:sp>
      <p:sp>
        <p:nvSpPr>
          <p:cNvPr id="83" name="Text Placeholder 82"/>
          <p:cNvSpPr>
            <a:spLocks noGrp="1"/>
          </p:cNvSpPr>
          <p:nvPr>
            <p:ph type="body" idx="10"/>
          </p:nvPr>
        </p:nvSpPr>
        <p:spPr>
          <a:xfrm>
            <a:off x="4977130" y="1790065"/>
            <a:ext cx="1706880" cy="2190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65">
                <a:solidFill>
                  <a:srgbClr val="000000"/>
                </a:solidFill>
                <a:latin typeface="Arial" panose="02020603050405020304" pitchFamily="2"/>
              </a:rPr>
              <a:t>Proposed 2015-2016 </a:t>
            </a:r>
          </a:p>
        </p:txBody>
      </p:sp>
      <p:sp>
        <p:nvSpPr>
          <p:cNvPr id="84" name="Text Placeholder 83"/>
          <p:cNvSpPr>
            <a:spLocks noGrp="1"/>
          </p:cNvSpPr>
          <p:nvPr>
            <p:ph type="body" idx="10"/>
          </p:nvPr>
        </p:nvSpPr>
        <p:spPr>
          <a:xfrm>
            <a:off x="1073150" y="2183130"/>
            <a:ext cx="935355" cy="213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40">
                <a:solidFill>
                  <a:srgbClr val="000000"/>
                </a:solidFill>
                <a:latin typeface="Arial" panose="02020603050405020304" pitchFamily="2"/>
              </a:rPr>
              <a:t>Curriculum </a:t>
            </a:r>
          </a:p>
        </p:txBody>
      </p:sp>
      <p:sp>
        <p:nvSpPr>
          <p:cNvPr id="85" name="Text Placeholder 84"/>
          <p:cNvSpPr>
            <a:spLocks noGrp="1"/>
          </p:cNvSpPr>
          <p:nvPr>
            <p:ph type="body" idx="10"/>
          </p:nvPr>
        </p:nvSpPr>
        <p:spPr>
          <a:xfrm>
            <a:off x="3477895" y="2195195"/>
            <a:ext cx="877570" cy="194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5"/>
              </a:spcAft>
            </a:pPr>
            <a:r>
              <a:rPr lang="en-US" sz="1400" spc="-60">
                <a:solidFill>
                  <a:srgbClr val="000000"/>
                </a:solidFill>
                <a:latin typeface="Arial" panose="02020603050405020304" pitchFamily="2"/>
              </a:rPr>
              <a:t>$92,434.00 </a:t>
            </a:r>
          </a:p>
        </p:txBody>
      </p:sp>
      <p:sp>
        <p:nvSpPr>
          <p:cNvPr id="86" name="Text Placeholder 85"/>
          <p:cNvSpPr>
            <a:spLocks noGrp="1"/>
          </p:cNvSpPr>
          <p:nvPr>
            <p:ph type="body" idx="10"/>
          </p:nvPr>
        </p:nvSpPr>
        <p:spPr>
          <a:xfrm>
            <a:off x="4968240" y="2183130"/>
            <a:ext cx="1944370" cy="2235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60"/>
              </a:spcAft>
            </a:pPr>
            <a:r>
              <a:rPr lang="en-US" sz="1500" spc="-70">
                <a:solidFill>
                  <a:srgbClr val="000000"/>
                </a:solidFill>
                <a:latin typeface="Arial" panose="02020603050405020304" pitchFamily="2"/>
              </a:rPr>
              <a:t>$98,040.00</a:t>
            </a:r>
            <a:r>
              <a:rPr lang="en-US" sz="1500" spc="-70">
                <a:solidFill>
                  <a:srgbClr val="0000FF"/>
                </a:solidFill>
                <a:latin typeface="Arial" panose="02020603050405020304" pitchFamily="2"/>
              </a:rPr>
              <a:t> (+$5,606.00) </a:t>
            </a:r>
          </a:p>
        </p:txBody>
      </p:sp>
      <p:sp>
        <p:nvSpPr>
          <p:cNvPr id="87" name="Text Placeholder 86"/>
          <p:cNvSpPr>
            <a:spLocks noGrp="1"/>
          </p:cNvSpPr>
          <p:nvPr>
            <p:ph type="body" idx="10"/>
          </p:nvPr>
        </p:nvSpPr>
        <p:spPr>
          <a:xfrm>
            <a:off x="1069975" y="2592070"/>
            <a:ext cx="514985" cy="213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500" spc="-95">
                <a:solidFill>
                  <a:srgbClr val="000000"/>
                </a:solidFill>
                <a:latin typeface="Arial" panose="02020603050405020304" pitchFamily="2"/>
              </a:rPr>
              <a:t>Travel </a:t>
            </a:r>
          </a:p>
        </p:txBody>
      </p:sp>
      <p:sp>
        <p:nvSpPr>
          <p:cNvPr id="88" name="Text Placeholder 87"/>
          <p:cNvSpPr>
            <a:spLocks noGrp="1"/>
          </p:cNvSpPr>
          <p:nvPr>
            <p:ph type="body" idx="10"/>
          </p:nvPr>
        </p:nvSpPr>
        <p:spPr>
          <a:xfrm>
            <a:off x="3477895" y="2604135"/>
            <a:ext cx="87757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400" spc="-60">
                <a:solidFill>
                  <a:srgbClr val="000000"/>
                </a:solidFill>
                <a:latin typeface="Arial" panose="02020603050405020304" pitchFamily="2"/>
              </a:rPr>
              <a:t>$16,420.00 </a:t>
            </a:r>
          </a:p>
        </p:txBody>
      </p:sp>
      <p:sp>
        <p:nvSpPr>
          <p:cNvPr id="89" name="Text Placeholder 88"/>
          <p:cNvSpPr>
            <a:spLocks noGrp="1"/>
          </p:cNvSpPr>
          <p:nvPr>
            <p:ph type="body" idx="10"/>
          </p:nvPr>
        </p:nvSpPr>
        <p:spPr>
          <a:xfrm>
            <a:off x="4968240" y="2592070"/>
            <a:ext cx="1752600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5"/>
              </a:spcAft>
            </a:pPr>
            <a:r>
              <a:rPr lang="en-US" sz="1500" spc="-75">
                <a:solidFill>
                  <a:srgbClr val="000000"/>
                </a:solidFill>
                <a:latin typeface="Arial" panose="02020603050405020304" pitchFamily="2"/>
              </a:rPr>
              <a:t>$15,989.24</a:t>
            </a:r>
            <a:r>
              <a:rPr lang="en-US" sz="1500" spc="-75">
                <a:solidFill>
                  <a:srgbClr val="FF0000"/>
                </a:solidFill>
                <a:latin typeface="Arial" panose="02020603050405020304" pitchFamily="2"/>
              </a:rPr>
              <a:t> (-$431.00) </a:t>
            </a:r>
          </a:p>
        </p:txBody>
      </p:sp>
      <p:sp>
        <p:nvSpPr>
          <p:cNvPr id="90" name="Text Placeholder 89"/>
          <p:cNvSpPr>
            <a:spLocks noGrp="1"/>
          </p:cNvSpPr>
          <p:nvPr>
            <p:ph type="body" idx="10"/>
          </p:nvPr>
        </p:nvSpPr>
        <p:spPr>
          <a:xfrm>
            <a:off x="1073150" y="3000375"/>
            <a:ext cx="2191385" cy="215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15">
                <a:solidFill>
                  <a:srgbClr val="000000"/>
                </a:solidFill>
                <a:latin typeface="Arial" panose="02020603050405020304" pitchFamily="2"/>
              </a:rPr>
              <a:t>Out of District Workshops </a:t>
            </a:r>
          </a:p>
        </p:txBody>
      </p:sp>
      <p:sp>
        <p:nvSpPr>
          <p:cNvPr id="91" name="Text Placeholder 90"/>
          <p:cNvSpPr>
            <a:spLocks noGrp="1"/>
          </p:cNvSpPr>
          <p:nvPr>
            <p:ph type="body" idx="10"/>
          </p:nvPr>
        </p:nvSpPr>
        <p:spPr>
          <a:xfrm>
            <a:off x="3477895" y="3012440"/>
            <a:ext cx="87757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400" spc="-60">
                <a:solidFill>
                  <a:srgbClr val="000000"/>
                </a:solidFill>
                <a:latin typeface="Arial" panose="02020603050405020304" pitchFamily="2"/>
              </a:rPr>
              <a:t>$54,197.00 </a:t>
            </a:r>
          </a:p>
        </p:txBody>
      </p:sp>
      <p:sp>
        <p:nvSpPr>
          <p:cNvPr id="92" name="Text Placeholder 91"/>
          <p:cNvSpPr>
            <a:spLocks noGrp="1"/>
          </p:cNvSpPr>
          <p:nvPr>
            <p:ph type="body" idx="10"/>
          </p:nvPr>
        </p:nvSpPr>
        <p:spPr>
          <a:xfrm>
            <a:off x="4968240" y="3000375"/>
            <a:ext cx="2045335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30"/>
              </a:spcAft>
            </a:pPr>
            <a:r>
              <a:rPr lang="en-US" sz="1500" spc="-70">
                <a:solidFill>
                  <a:srgbClr val="000000"/>
                </a:solidFill>
                <a:latin typeface="Arial" panose="02020603050405020304" pitchFamily="2"/>
              </a:rPr>
              <a:t>$77,434.00</a:t>
            </a:r>
            <a:r>
              <a:rPr lang="en-US" sz="1500" spc="-70">
                <a:solidFill>
                  <a:srgbClr val="0000FF"/>
                </a:solidFill>
                <a:latin typeface="Arial" panose="02020603050405020304" pitchFamily="2"/>
              </a:rPr>
              <a:t> (+$23,237.00) </a:t>
            </a:r>
          </a:p>
        </p:txBody>
      </p:sp>
      <p:sp>
        <p:nvSpPr>
          <p:cNvPr id="93" name="Text Placeholder 92"/>
          <p:cNvSpPr>
            <a:spLocks noGrp="1"/>
          </p:cNvSpPr>
          <p:nvPr>
            <p:ph type="body" idx="10"/>
          </p:nvPr>
        </p:nvSpPr>
        <p:spPr>
          <a:xfrm>
            <a:off x="1073150" y="3628390"/>
            <a:ext cx="728345" cy="215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65">
                <a:solidFill>
                  <a:srgbClr val="000000"/>
                </a:solidFill>
                <a:latin typeface="Arial" panose="02020603050405020304" pitchFamily="2"/>
              </a:rPr>
              <a:t>Supplies </a:t>
            </a:r>
          </a:p>
        </p:txBody>
      </p:sp>
      <p:sp>
        <p:nvSpPr>
          <p:cNvPr id="94" name="Text Placeholder 93"/>
          <p:cNvSpPr>
            <a:spLocks noGrp="1"/>
          </p:cNvSpPr>
          <p:nvPr>
            <p:ph type="body" idx="10"/>
          </p:nvPr>
        </p:nvSpPr>
        <p:spPr>
          <a:xfrm>
            <a:off x="3477895" y="3640455"/>
            <a:ext cx="87757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400" spc="-60">
                <a:solidFill>
                  <a:srgbClr val="000000"/>
                </a:solidFill>
                <a:latin typeface="Arial" panose="02020603050405020304" pitchFamily="2"/>
              </a:rPr>
              <a:t>$22,899.00 </a:t>
            </a:r>
          </a:p>
        </p:txBody>
      </p:sp>
      <p:sp>
        <p:nvSpPr>
          <p:cNvPr id="95" name="Text Placeholder 94"/>
          <p:cNvSpPr>
            <a:spLocks noGrp="1"/>
          </p:cNvSpPr>
          <p:nvPr>
            <p:ph type="body" idx="10"/>
          </p:nvPr>
        </p:nvSpPr>
        <p:spPr>
          <a:xfrm>
            <a:off x="4968240" y="3628390"/>
            <a:ext cx="1898650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55"/>
              </a:spcAft>
            </a:pPr>
            <a:r>
              <a:rPr lang="en-US" sz="1500" spc="-75">
                <a:solidFill>
                  <a:srgbClr val="000000"/>
                </a:solidFill>
                <a:latin typeface="Arial" panose="02020603050405020304" pitchFamily="2"/>
              </a:rPr>
              <a:t>$16,646.00</a:t>
            </a:r>
            <a:r>
              <a:rPr lang="en-US" sz="1500" spc="-75">
                <a:solidFill>
                  <a:srgbClr val="FF0000"/>
                </a:solidFill>
                <a:latin typeface="Arial" panose="02020603050405020304" pitchFamily="2"/>
              </a:rPr>
              <a:t> (-$6,253.00) </a:t>
            </a:r>
          </a:p>
        </p:txBody>
      </p:sp>
      <p:sp>
        <p:nvSpPr>
          <p:cNvPr id="96" name="Text Placeholder 95"/>
          <p:cNvSpPr>
            <a:spLocks noGrp="1"/>
          </p:cNvSpPr>
          <p:nvPr>
            <p:ph type="body" idx="10"/>
          </p:nvPr>
        </p:nvSpPr>
        <p:spPr>
          <a:xfrm>
            <a:off x="1069975" y="4036695"/>
            <a:ext cx="1429385" cy="2184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10"/>
              </a:spcAft>
            </a:pPr>
            <a:r>
              <a:rPr lang="en-US" sz="1500" spc="-30">
                <a:solidFill>
                  <a:srgbClr val="000000"/>
                </a:solidFill>
                <a:latin typeface="Arial" panose="02020603050405020304" pitchFamily="2"/>
              </a:rPr>
              <a:t>Turnkey Training </a:t>
            </a:r>
          </a:p>
        </p:txBody>
      </p:sp>
      <p:sp>
        <p:nvSpPr>
          <p:cNvPr id="97" name="Text Placeholder 96"/>
          <p:cNvSpPr>
            <a:spLocks noGrp="1"/>
          </p:cNvSpPr>
          <p:nvPr>
            <p:ph type="body" idx="10"/>
          </p:nvPr>
        </p:nvSpPr>
        <p:spPr>
          <a:xfrm>
            <a:off x="3477895" y="4048760"/>
            <a:ext cx="77724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400" spc="-65">
                <a:solidFill>
                  <a:srgbClr val="000000"/>
                </a:solidFill>
                <a:latin typeface="Arial" panose="02020603050405020304" pitchFamily="2"/>
              </a:rPr>
              <a:t>$8,340.00 </a:t>
            </a:r>
          </a:p>
        </p:txBody>
      </p:sp>
      <p:sp>
        <p:nvSpPr>
          <p:cNvPr id="98" name="Text Placeholder 97"/>
          <p:cNvSpPr>
            <a:spLocks noGrp="1"/>
          </p:cNvSpPr>
          <p:nvPr>
            <p:ph type="body" idx="10"/>
          </p:nvPr>
        </p:nvSpPr>
        <p:spPr>
          <a:xfrm>
            <a:off x="4968240" y="4036695"/>
            <a:ext cx="1801495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10"/>
              </a:spcAft>
            </a:pPr>
            <a:r>
              <a:rPr lang="en-US" sz="1500" spc="-75">
                <a:solidFill>
                  <a:srgbClr val="000000"/>
                </a:solidFill>
                <a:latin typeface="Arial" panose="02020603050405020304" pitchFamily="2"/>
              </a:rPr>
              <a:t>$4,700.00</a:t>
            </a:r>
            <a:r>
              <a:rPr lang="en-US" sz="1500" spc="-75">
                <a:solidFill>
                  <a:srgbClr val="FF0000"/>
                </a:solidFill>
                <a:latin typeface="Arial" panose="02020603050405020304" pitchFamily="2"/>
              </a:rPr>
              <a:t> (-$3,640.00) </a:t>
            </a:r>
          </a:p>
        </p:txBody>
      </p:sp>
      <p:sp>
        <p:nvSpPr>
          <p:cNvPr id="99" name="Text Placeholder 98"/>
          <p:cNvSpPr>
            <a:spLocks noGrp="1"/>
          </p:cNvSpPr>
          <p:nvPr>
            <p:ph type="body" idx="10"/>
          </p:nvPr>
        </p:nvSpPr>
        <p:spPr>
          <a:xfrm>
            <a:off x="1078865" y="4445000"/>
            <a:ext cx="2209800" cy="2159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20">
                <a:solidFill>
                  <a:srgbClr val="000000"/>
                </a:solidFill>
                <a:latin typeface="Arial" panose="02020603050405020304" pitchFamily="2"/>
              </a:rPr>
              <a:t>District Staff Development </a:t>
            </a:r>
          </a:p>
        </p:txBody>
      </p:sp>
      <p:sp>
        <p:nvSpPr>
          <p:cNvPr id="100" name="Text Placeholder 99"/>
          <p:cNvSpPr>
            <a:spLocks noGrp="1"/>
          </p:cNvSpPr>
          <p:nvPr>
            <p:ph type="body" idx="10"/>
          </p:nvPr>
        </p:nvSpPr>
        <p:spPr>
          <a:xfrm>
            <a:off x="3477895" y="4457065"/>
            <a:ext cx="97536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400" spc="-55">
                <a:solidFill>
                  <a:srgbClr val="000000"/>
                </a:solidFill>
                <a:latin typeface="Arial" panose="02020603050405020304" pitchFamily="2"/>
              </a:rPr>
              <a:t>$112,040.00 </a:t>
            </a:r>
          </a:p>
        </p:txBody>
      </p:sp>
      <p:sp>
        <p:nvSpPr>
          <p:cNvPr id="101" name="Text Placeholder 100"/>
          <p:cNvSpPr>
            <a:spLocks noGrp="1"/>
          </p:cNvSpPr>
          <p:nvPr>
            <p:ph type="body" idx="10"/>
          </p:nvPr>
        </p:nvSpPr>
        <p:spPr>
          <a:xfrm>
            <a:off x="4968240" y="4445000"/>
            <a:ext cx="1999615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35"/>
              </a:spcAft>
            </a:pPr>
            <a:r>
              <a:rPr lang="en-US" sz="1500" spc="-70">
                <a:solidFill>
                  <a:srgbClr val="000000"/>
                </a:solidFill>
                <a:latin typeface="Arial" panose="02020603050405020304" pitchFamily="2"/>
              </a:rPr>
              <a:t>$89,540.00</a:t>
            </a:r>
            <a:r>
              <a:rPr lang="en-US" sz="1500" spc="-70">
                <a:solidFill>
                  <a:srgbClr val="FF0000"/>
                </a:solidFill>
                <a:latin typeface="Arial" panose="02020603050405020304" pitchFamily="2"/>
              </a:rPr>
              <a:t> (-$22,500.00) </a:t>
            </a:r>
          </a:p>
        </p:txBody>
      </p:sp>
      <p:sp>
        <p:nvSpPr>
          <p:cNvPr id="102" name="Text Placeholder 101"/>
          <p:cNvSpPr>
            <a:spLocks noGrp="1"/>
          </p:cNvSpPr>
          <p:nvPr>
            <p:ph type="body" idx="10"/>
          </p:nvPr>
        </p:nvSpPr>
        <p:spPr>
          <a:xfrm>
            <a:off x="1078865" y="5069840"/>
            <a:ext cx="1688465" cy="2216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40">
                <a:solidFill>
                  <a:srgbClr val="000000"/>
                </a:solidFill>
                <a:latin typeface="Arial" panose="02020603050405020304" pitchFamily="2"/>
              </a:rPr>
              <a:t>Universal Screening </a:t>
            </a:r>
          </a:p>
        </p:txBody>
      </p:sp>
      <p:sp>
        <p:nvSpPr>
          <p:cNvPr id="103" name="Text Placeholder 102"/>
          <p:cNvSpPr>
            <a:spLocks noGrp="1"/>
          </p:cNvSpPr>
          <p:nvPr>
            <p:ph type="body" idx="10"/>
          </p:nvPr>
        </p:nvSpPr>
        <p:spPr>
          <a:xfrm>
            <a:off x="3477895" y="5081905"/>
            <a:ext cx="777240" cy="196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400"/>
              </a:lnSpc>
              <a:spcAft>
                <a:spcPts val="20"/>
              </a:spcAft>
            </a:pPr>
            <a:r>
              <a:rPr lang="en-US" sz="1400" spc="-65">
                <a:solidFill>
                  <a:srgbClr val="000000"/>
                </a:solidFill>
                <a:latin typeface="Arial" panose="02020603050405020304" pitchFamily="2"/>
              </a:rPr>
              <a:t>$5,488.00 </a:t>
            </a:r>
          </a:p>
        </p:txBody>
      </p:sp>
      <p:sp>
        <p:nvSpPr>
          <p:cNvPr id="104" name="Text Placeholder 103"/>
          <p:cNvSpPr>
            <a:spLocks noGrp="1"/>
          </p:cNvSpPr>
          <p:nvPr>
            <p:ph type="body" idx="10"/>
          </p:nvPr>
        </p:nvSpPr>
        <p:spPr>
          <a:xfrm>
            <a:off x="4968240" y="5069840"/>
            <a:ext cx="1798320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75">
                <a:solidFill>
                  <a:srgbClr val="000000"/>
                </a:solidFill>
                <a:latin typeface="Arial" panose="02020603050405020304" pitchFamily="2"/>
              </a:rPr>
              <a:t>$8,023.00</a:t>
            </a:r>
            <a:r>
              <a:rPr lang="en-US" sz="1500" spc="-75">
                <a:solidFill>
                  <a:srgbClr val="0000FF"/>
                </a:solidFill>
                <a:latin typeface="Arial" panose="02020603050405020304" pitchFamily="2"/>
              </a:rPr>
              <a:t> (+$2535.00) </a:t>
            </a:r>
          </a:p>
        </p:txBody>
      </p:sp>
      <p:sp>
        <p:nvSpPr>
          <p:cNvPr id="105" name="Text Placeholder 104"/>
          <p:cNvSpPr>
            <a:spLocks noGrp="1"/>
          </p:cNvSpPr>
          <p:nvPr>
            <p:ph type="body" idx="10"/>
          </p:nvPr>
        </p:nvSpPr>
        <p:spPr>
          <a:xfrm>
            <a:off x="1073150" y="5291455"/>
            <a:ext cx="728345" cy="204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10"/>
              </a:spcAft>
            </a:pPr>
            <a:r>
              <a:rPr lang="en-US" sz="1500" spc="-65">
                <a:solidFill>
                  <a:srgbClr val="000000"/>
                </a:solidFill>
                <a:latin typeface="Arial" panose="02020603050405020304" pitchFamily="2"/>
              </a:rPr>
              <a:t>Supplies </a:t>
            </a:r>
          </a:p>
        </p:txBody>
      </p:sp>
      <p:sp>
        <p:nvSpPr>
          <p:cNvPr id="106" name="Text Placeholder 105"/>
          <p:cNvSpPr>
            <a:spLocks noGrp="1"/>
          </p:cNvSpPr>
          <p:nvPr>
            <p:ph type="body" idx="10"/>
          </p:nvPr>
        </p:nvSpPr>
        <p:spPr>
          <a:xfrm>
            <a:off x="1073150" y="5697855"/>
            <a:ext cx="1014730" cy="213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40">
                <a:solidFill>
                  <a:srgbClr val="000000"/>
                </a:solidFill>
                <a:latin typeface="Arial" panose="02020603050405020304" pitchFamily="2"/>
              </a:rPr>
              <a:t>Consultants </a:t>
            </a:r>
          </a:p>
        </p:txBody>
      </p:sp>
      <p:sp>
        <p:nvSpPr>
          <p:cNvPr id="107" name="Text Placeholder 106"/>
          <p:cNvSpPr>
            <a:spLocks noGrp="1"/>
          </p:cNvSpPr>
          <p:nvPr>
            <p:ph type="body" idx="10"/>
          </p:nvPr>
        </p:nvSpPr>
        <p:spPr>
          <a:xfrm>
            <a:off x="3477895" y="5709920"/>
            <a:ext cx="87757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400" spc="-60">
                <a:solidFill>
                  <a:srgbClr val="000000"/>
                </a:solidFill>
                <a:latin typeface="Arial" panose="02020603050405020304" pitchFamily="2"/>
              </a:rPr>
              <a:t>$83,150.00 </a:t>
            </a:r>
          </a:p>
        </p:txBody>
      </p:sp>
      <p:sp>
        <p:nvSpPr>
          <p:cNvPr id="108" name="Text Placeholder 107"/>
          <p:cNvSpPr>
            <a:spLocks noGrp="1"/>
          </p:cNvSpPr>
          <p:nvPr>
            <p:ph type="body" idx="10"/>
          </p:nvPr>
        </p:nvSpPr>
        <p:spPr>
          <a:xfrm>
            <a:off x="4968240" y="5697855"/>
            <a:ext cx="1944370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30"/>
              </a:spcAft>
            </a:pPr>
            <a:r>
              <a:rPr lang="en-US" sz="1500" spc="-70">
                <a:solidFill>
                  <a:srgbClr val="000000"/>
                </a:solidFill>
                <a:latin typeface="Arial" panose="02020603050405020304" pitchFamily="2"/>
              </a:rPr>
              <a:t>$85,750.00</a:t>
            </a:r>
            <a:r>
              <a:rPr lang="en-US" sz="1500" spc="-70">
                <a:solidFill>
                  <a:srgbClr val="0000FF"/>
                </a:solidFill>
                <a:latin typeface="Arial" panose="02020603050405020304" pitchFamily="2"/>
              </a:rPr>
              <a:t> (+$2,600.00) </a:t>
            </a:r>
          </a:p>
        </p:txBody>
      </p:sp>
      <p:sp>
        <p:nvSpPr>
          <p:cNvPr id="109" name="Text Placeholder 108"/>
          <p:cNvSpPr>
            <a:spLocks noGrp="1"/>
          </p:cNvSpPr>
          <p:nvPr>
            <p:ph type="body" idx="10"/>
          </p:nvPr>
        </p:nvSpPr>
        <p:spPr>
          <a:xfrm>
            <a:off x="1069975" y="6115050"/>
            <a:ext cx="530225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850" spc="-95">
                <a:solidFill>
                  <a:srgbClr val="000000"/>
                </a:solidFill>
                <a:latin typeface="Arial" panose="02020603050405020304" pitchFamily="2"/>
              </a:rPr>
              <a:t>Total </a:t>
            </a:r>
          </a:p>
        </p:txBody>
      </p:sp>
      <p:sp>
        <p:nvSpPr>
          <p:cNvPr id="110" name="Text Placeholder 109"/>
          <p:cNvSpPr>
            <a:spLocks noGrp="1"/>
          </p:cNvSpPr>
          <p:nvPr>
            <p:ph type="body" idx="10"/>
          </p:nvPr>
        </p:nvSpPr>
        <p:spPr>
          <a:xfrm>
            <a:off x="3477895" y="6115050"/>
            <a:ext cx="1255395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850" spc="-105">
                <a:solidFill>
                  <a:srgbClr val="000000"/>
                </a:solidFill>
                <a:latin typeface="Arial" panose="02020603050405020304" pitchFamily="2"/>
              </a:rPr>
              <a:t>$394,968.00 </a:t>
            </a:r>
          </a:p>
        </p:txBody>
      </p:sp>
      <p:sp>
        <p:nvSpPr>
          <p:cNvPr id="111" name="Text Placeholder 110"/>
          <p:cNvSpPr>
            <a:spLocks noGrp="1"/>
          </p:cNvSpPr>
          <p:nvPr>
            <p:ph type="body" idx="10"/>
          </p:nvPr>
        </p:nvSpPr>
        <p:spPr>
          <a:xfrm>
            <a:off x="4971415" y="6102985"/>
            <a:ext cx="3023235" cy="2946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415" rIns="0" bIns="0" anchor="t"/>
          <a:lstStyle/>
          <a:p>
            <a:pPr marL="0" marR="0" indent="0" algn="l">
              <a:lnSpc>
                <a:spcPts val="2100"/>
              </a:lnSpc>
              <a:spcAft>
                <a:spcPts val="50"/>
              </a:spcAft>
            </a:pPr>
            <a:r>
              <a:rPr lang="en-US" sz="1850" spc="-75">
                <a:solidFill>
                  <a:srgbClr val="000000"/>
                </a:solidFill>
                <a:latin typeface="Arial" panose="02020603050405020304" pitchFamily="2"/>
              </a:rPr>
              <a:t>$396,122.00</a:t>
            </a:r>
            <a:r>
              <a:rPr lang="en-US" sz="1850" spc="-75">
                <a:solidFill>
                  <a:srgbClr val="0000FF"/>
                </a:solidFill>
                <a:latin typeface="Arial" panose="02020603050405020304" pitchFamily="2"/>
              </a:rPr>
              <a:t> (+1,154 / +0.3%)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Placeholder 11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17" name="Text Placeholder 116"/>
          <p:cNvSpPr>
            <a:spLocks noGrp="1"/>
          </p:cNvSpPr>
          <p:nvPr>
            <p:ph type="body" idx="10"/>
          </p:nvPr>
        </p:nvSpPr>
        <p:spPr>
          <a:xfrm>
            <a:off x="2346960" y="1384935"/>
            <a:ext cx="4090670" cy="547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40">
                <a:solidFill>
                  <a:srgbClr val="94C600"/>
                </a:solidFill>
                <a:latin typeface="Arial" panose="02020603050405020304" pitchFamily="2"/>
              </a:rPr>
              <a:t>MTSD Technology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 Placeholder 119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23" name="Text Placeholder 122"/>
          <p:cNvSpPr>
            <a:spLocks noGrp="1"/>
          </p:cNvSpPr>
          <p:nvPr>
            <p:ph type="body" idx="10"/>
          </p:nvPr>
        </p:nvSpPr>
        <p:spPr>
          <a:xfrm>
            <a:off x="798830" y="1120140"/>
            <a:ext cx="5516880" cy="547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45">
                <a:solidFill>
                  <a:srgbClr val="94C600"/>
                </a:solidFill>
                <a:latin typeface="Arial" panose="02020603050405020304" pitchFamily="2"/>
              </a:rPr>
              <a:t>MTSD Technology Vision </a:t>
            </a:r>
          </a:p>
        </p:txBody>
      </p:sp>
      <p:sp>
        <p:nvSpPr>
          <p:cNvPr id="124" name="Text Placeholder 123"/>
          <p:cNvSpPr>
            <a:spLocks noGrp="1"/>
          </p:cNvSpPr>
          <p:nvPr>
            <p:ph type="body" idx="10"/>
          </p:nvPr>
        </p:nvSpPr>
        <p:spPr>
          <a:xfrm>
            <a:off x="7270750" y="2301875"/>
            <a:ext cx="481965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45">
                <a:solidFill>
                  <a:srgbClr val="000000"/>
                </a:solidFill>
                <a:latin typeface="Arial" panose="02020603050405020304" pitchFamily="2"/>
              </a:rPr>
              <a:t>LMS </a:t>
            </a:r>
          </a:p>
        </p:txBody>
      </p:sp>
      <p:sp>
        <p:nvSpPr>
          <p:cNvPr id="125" name="Text Placeholder 124"/>
          <p:cNvSpPr>
            <a:spLocks noGrp="1"/>
          </p:cNvSpPr>
          <p:nvPr>
            <p:ph type="body" idx="10"/>
          </p:nvPr>
        </p:nvSpPr>
        <p:spPr>
          <a:xfrm>
            <a:off x="4124960" y="3097530"/>
            <a:ext cx="479425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85">
                <a:solidFill>
                  <a:srgbClr val="000000"/>
                </a:solidFill>
                <a:latin typeface="Arial" panose="02020603050405020304" pitchFamily="2"/>
              </a:rPr>
              <a:t>VES </a:t>
            </a:r>
          </a:p>
        </p:txBody>
      </p:sp>
      <p:sp>
        <p:nvSpPr>
          <p:cNvPr id="126" name="Text Placeholder 125"/>
          <p:cNvSpPr>
            <a:spLocks noGrp="1"/>
          </p:cNvSpPr>
          <p:nvPr>
            <p:ph type="body" idx="10"/>
          </p:nvPr>
        </p:nvSpPr>
        <p:spPr>
          <a:xfrm>
            <a:off x="6650990" y="3188970"/>
            <a:ext cx="1758315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-5">
                <a:solidFill>
                  <a:srgbClr val="000000"/>
                </a:solidFill>
                <a:latin typeface="Arial" panose="02020603050405020304" pitchFamily="2"/>
              </a:rPr>
              <a:t>Technology as Tools </a:t>
            </a:r>
          </a:p>
        </p:txBody>
      </p:sp>
      <p:sp>
        <p:nvSpPr>
          <p:cNvPr id="127" name="Text Placeholder 126"/>
          <p:cNvSpPr>
            <a:spLocks noGrp="1"/>
          </p:cNvSpPr>
          <p:nvPr>
            <p:ph type="body" idx="10"/>
          </p:nvPr>
        </p:nvSpPr>
        <p:spPr>
          <a:xfrm>
            <a:off x="6988810" y="3401060"/>
            <a:ext cx="1079500" cy="2101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-15">
                <a:solidFill>
                  <a:srgbClr val="000000"/>
                </a:solidFill>
                <a:latin typeface="Arial" panose="02020603050405020304" pitchFamily="2"/>
              </a:rPr>
              <a:t>for Learning. 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idx="10"/>
          </p:nvPr>
        </p:nvSpPr>
        <p:spPr>
          <a:xfrm>
            <a:off x="1146175" y="3676650"/>
            <a:ext cx="493395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-160">
                <a:solidFill>
                  <a:srgbClr val="000000"/>
                </a:solidFill>
                <a:latin typeface="Arial" panose="02020603050405020304" pitchFamily="2"/>
              </a:rPr>
              <a:t>OHES 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idx="10"/>
          </p:nvPr>
        </p:nvSpPr>
        <p:spPr>
          <a:xfrm>
            <a:off x="3684905" y="3966210"/>
            <a:ext cx="1310640" cy="6318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Foundations of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basic computer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applications. </a:t>
            </a:r>
          </a:p>
        </p:txBody>
      </p:sp>
      <p:sp>
        <p:nvSpPr>
          <p:cNvPr id="130" name="Text Placeholder 129"/>
          <p:cNvSpPr>
            <a:spLocks noGrp="1"/>
          </p:cNvSpPr>
          <p:nvPr>
            <p:ph type="body" idx="10"/>
          </p:nvPr>
        </p:nvSpPr>
        <p:spPr>
          <a:xfrm>
            <a:off x="6610985" y="3816985"/>
            <a:ext cx="1840865" cy="12604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r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By LMS, students will have mastered basic use, and will design a portfolio project to learn advanced skills and cyber citizenship. </a:t>
            </a:r>
          </a:p>
        </p:txBody>
      </p:sp>
      <p:sp>
        <p:nvSpPr>
          <p:cNvPr id="131" name="Text Placeholder 130"/>
          <p:cNvSpPr>
            <a:spLocks noGrp="1"/>
          </p:cNvSpPr>
          <p:nvPr>
            <p:ph type="body" idx="10"/>
          </p:nvPr>
        </p:nvSpPr>
        <p:spPr>
          <a:xfrm>
            <a:off x="838200" y="4731385"/>
            <a:ext cx="1161415" cy="8432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Students use technology to </a:t>
            </a:r>
          </a:p>
          <a:p>
            <a:pPr marL="182880" marR="0" indent="0" algn="l">
              <a:lnSpc>
                <a:spcPts val="16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1450" spc="5">
                <a:solidFill>
                  <a:srgbClr val="000000"/>
                </a:solidFill>
                <a:latin typeface="Arial" panose="02020603050405020304" pitchFamily="2"/>
              </a:rPr>
              <a:t>enhance </a:t>
            </a:r>
          </a:p>
          <a:p>
            <a:pPr marL="182880" marR="0" indent="0" algn="l">
              <a:lnSpc>
                <a:spcPts val="16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1450" spc="5">
                <a:solidFill>
                  <a:srgbClr val="000000"/>
                </a:solidFill>
                <a:latin typeface="Arial" panose="02020603050405020304" pitchFamily="2"/>
              </a:rPr>
              <a:t>learning. 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idx="10"/>
          </p:nvPr>
        </p:nvSpPr>
        <p:spPr>
          <a:xfrm>
            <a:off x="3599815" y="4804410"/>
            <a:ext cx="1478280" cy="6318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Using technology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to show what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students know.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 Placeholder 134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38" name="Text Placeholder 137"/>
          <p:cNvSpPr>
            <a:spLocks noGrp="1"/>
          </p:cNvSpPr>
          <p:nvPr>
            <p:ph type="body" idx="10"/>
          </p:nvPr>
        </p:nvSpPr>
        <p:spPr>
          <a:xfrm>
            <a:off x="560705" y="967740"/>
            <a:ext cx="5516880" cy="547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45">
                <a:solidFill>
                  <a:srgbClr val="94C600"/>
                </a:solidFill>
                <a:latin typeface="Arial" panose="02020603050405020304" pitchFamily="2"/>
              </a:rPr>
              <a:t>MTSD Technology Vision </a:t>
            </a:r>
          </a:p>
        </p:txBody>
      </p:sp>
      <p:sp>
        <p:nvSpPr>
          <p:cNvPr id="139" name="Text Placeholder 138"/>
          <p:cNvSpPr>
            <a:spLocks noGrp="1"/>
          </p:cNvSpPr>
          <p:nvPr>
            <p:ph type="body" idx="10"/>
          </p:nvPr>
        </p:nvSpPr>
        <p:spPr>
          <a:xfrm>
            <a:off x="6435725" y="1829435"/>
            <a:ext cx="503555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30">
                <a:solidFill>
                  <a:srgbClr val="000000"/>
                </a:solidFill>
                <a:latin typeface="Arial" panose="02020603050405020304" pitchFamily="2"/>
              </a:rPr>
              <a:t>MHS </a:t>
            </a:r>
          </a:p>
        </p:txBody>
      </p:sp>
      <p:sp>
        <p:nvSpPr>
          <p:cNvPr id="140" name="Text Placeholder 139"/>
          <p:cNvSpPr>
            <a:spLocks noGrp="1"/>
          </p:cNvSpPr>
          <p:nvPr>
            <p:ph type="body" idx="10"/>
          </p:nvPr>
        </p:nvSpPr>
        <p:spPr>
          <a:xfrm>
            <a:off x="5858510" y="2731770"/>
            <a:ext cx="1493520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-30">
                <a:solidFill>
                  <a:srgbClr val="000000"/>
                </a:solidFill>
                <a:latin typeface="Arial" panose="02020603050405020304" pitchFamily="2"/>
              </a:rPr>
              <a:t>Career Readiness </a:t>
            </a:r>
          </a:p>
        </p:txBody>
      </p:sp>
      <p:sp>
        <p:nvSpPr>
          <p:cNvPr id="141" name="Text Placeholder 140"/>
          <p:cNvSpPr>
            <a:spLocks noGrp="1"/>
          </p:cNvSpPr>
          <p:nvPr>
            <p:ph type="body" idx="10"/>
          </p:nvPr>
        </p:nvSpPr>
        <p:spPr>
          <a:xfrm>
            <a:off x="1729105" y="2868930"/>
            <a:ext cx="501015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20">
                <a:solidFill>
                  <a:srgbClr val="000000"/>
                </a:solidFill>
                <a:latin typeface="Arial" panose="02020603050405020304" pitchFamily="2"/>
              </a:rPr>
              <a:t>UMS </a:t>
            </a:r>
          </a:p>
        </p:txBody>
      </p:sp>
      <p:sp>
        <p:nvSpPr>
          <p:cNvPr id="142" name="Text Placeholder 141"/>
          <p:cNvSpPr>
            <a:spLocks noGrp="1"/>
          </p:cNvSpPr>
          <p:nvPr>
            <p:ph type="body" idx="10"/>
          </p:nvPr>
        </p:nvSpPr>
        <p:spPr>
          <a:xfrm>
            <a:off x="966470" y="3554730"/>
            <a:ext cx="2011680" cy="215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Technology Exploration </a:t>
            </a:r>
          </a:p>
        </p:txBody>
      </p:sp>
      <p:sp>
        <p:nvSpPr>
          <p:cNvPr id="143" name="Text Placeholder 142"/>
          <p:cNvSpPr>
            <a:spLocks noGrp="1"/>
          </p:cNvSpPr>
          <p:nvPr>
            <p:ph type="body" idx="10"/>
          </p:nvPr>
        </p:nvSpPr>
        <p:spPr>
          <a:xfrm>
            <a:off x="892810" y="3975100"/>
            <a:ext cx="2164080" cy="14712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Through cycle and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elective courses students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explore a vast array of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programs, careers, and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applications integrating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science, art, engineering,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technology and math. </a:t>
            </a:r>
          </a:p>
        </p:txBody>
      </p:sp>
      <p:sp>
        <p:nvSpPr>
          <p:cNvPr id="144" name="Text Placeholder 143"/>
          <p:cNvSpPr>
            <a:spLocks noGrp="1"/>
          </p:cNvSpPr>
          <p:nvPr>
            <p:ph type="body" idx="10"/>
          </p:nvPr>
        </p:nvSpPr>
        <p:spPr>
          <a:xfrm>
            <a:off x="5510530" y="3148965"/>
            <a:ext cx="2194560" cy="2516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4572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A robust course offering allowing the students to </a:t>
            </a:r>
          </a:p>
          <a:p>
            <a:pPr marL="45720" marR="0" indent="0" algn="l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develop both introductory and advanced skills in a variety of career paths: </a:t>
            </a:r>
          </a:p>
          <a:p>
            <a:pPr marL="45720" marR="0" indent="320040" algn="l">
              <a:lnSpc>
                <a:spcPts val="1600"/>
              </a:lnSpc>
              <a:spcBef>
                <a:spcPts val="10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30">
                <a:solidFill>
                  <a:srgbClr val="000000"/>
                </a:solidFill>
                <a:latin typeface="Arial" panose="02020603050405020304" pitchFamily="2"/>
              </a:rPr>
              <a:t>Architecture </a:t>
            </a:r>
          </a:p>
          <a:p>
            <a:pPr marL="45720" marR="0" indent="320040" algn="l">
              <a:lnSpc>
                <a:spcPts val="1600"/>
              </a:lnSpc>
              <a:spcBef>
                <a:spcPts val="5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30">
                <a:solidFill>
                  <a:srgbClr val="000000"/>
                </a:solidFill>
                <a:latin typeface="Arial" panose="02020603050405020304" pitchFamily="2"/>
              </a:rPr>
              <a:t>Photography </a:t>
            </a:r>
          </a:p>
          <a:p>
            <a:pPr marL="45720" marR="0" indent="320040" algn="l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10">
                <a:solidFill>
                  <a:srgbClr val="000000"/>
                </a:solidFill>
                <a:latin typeface="Arial" panose="02020603050405020304" pitchFamily="2"/>
              </a:rPr>
              <a:t>Graphic Design </a:t>
            </a:r>
          </a:p>
          <a:p>
            <a:pPr marL="45720" marR="0" indent="320040" algn="l">
              <a:lnSpc>
                <a:spcPts val="1600"/>
              </a:lnSpc>
              <a:spcBef>
                <a:spcPts val="5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20">
                <a:solidFill>
                  <a:srgbClr val="000000"/>
                </a:solidFill>
                <a:latin typeface="Arial" panose="02020603050405020304" pitchFamily="2"/>
              </a:rPr>
              <a:t>Industrial Materials </a:t>
            </a:r>
          </a:p>
          <a:p>
            <a:pPr marL="45720" marR="0" indent="320040" algn="l">
              <a:lnSpc>
                <a:spcPts val="1600"/>
              </a:lnSpc>
              <a:spcBef>
                <a:spcPts val="10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-10">
                <a:solidFill>
                  <a:srgbClr val="000000"/>
                </a:solidFill>
                <a:latin typeface="Arial" panose="02020603050405020304" pitchFamily="2"/>
              </a:rPr>
              <a:t>Computer Languages </a:t>
            </a:r>
          </a:p>
          <a:p>
            <a:pPr marL="45720" marR="0" indent="320040" algn="l">
              <a:lnSpc>
                <a:spcPts val="1600"/>
              </a:lnSpc>
              <a:spcBef>
                <a:spcPts val="5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Web Design </a:t>
            </a:r>
          </a:p>
          <a:p>
            <a:pPr marL="45720" marR="0" indent="320040" algn="l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25">
                <a:solidFill>
                  <a:srgbClr val="000000"/>
                </a:solidFill>
                <a:latin typeface="Arial" panose="02020603050405020304" pitchFamily="2"/>
              </a:rPr>
              <a:t>Robotics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 Placeholder 146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50" name="Text Placeholder 149"/>
          <p:cNvSpPr>
            <a:spLocks noGrp="1"/>
          </p:cNvSpPr>
          <p:nvPr>
            <p:ph type="body" idx="10"/>
          </p:nvPr>
        </p:nvSpPr>
        <p:spPr>
          <a:xfrm>
            <a:off x="533400" y="324485"/>
            <a:ext cx="3407410" cy="11633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/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</a:pPr>
            <a:r>
              <a:rPr lang="en-US" sz="3750" b="1" spc="30">
                <a:solidFill>
                  <a:srgbClr val="94C600"/>
                </a:solidFill>
                <a:latin typeface="Arial" panose="02020603050405020304" pitchFamily="2"/>
              </a:rPr>
              <a:t>What We Have </a:t>
            </a:r>
          </a:p>
          <a:p>
            <a:pPr marL="0" marR="0" indent="0" algn="l">
              <a:lnSpc>
                <a:spcPts val="4200"/>
              </a:lnSpc>
              <a:spcBef>
                <a:spcPts val="530"/>
              </a:spcBef>
              <a:spcAft>
                <a:spcPts val="0"/>
              </a:spcAft>
            </a:pPr>
            <a:r>
              <a:rPr lang="en-US" sz="3750" b="1" spc="-45">
                <a:solidFill>
                  <a:srgbClr val="94C600"/>
                </a:solidFill>
                <a:latin typeface="Arial" panose="02020603050405020304" pitchFamily="2"/>
              </a:rPr>
              <a:t>Accomplished: </a:t>
            </a:r>
          </a:p>
        </p:txBody>
      </p:sp>
      <p:sp>
        <p:nvSpPr>
          <p:cNvPr id="151" name="Text Placeholder 150"/>
          <p:cNvSpPr>
            <a:spLocks noGrp="1"/>
          </p:cNvSpPr>
          <p:nvPr>
            <p:ph type="body" idx="10"/>
          </p:nvPr>
        </p:nvSpPr>
        <p:spPr>
          <a:xfrm>
            <a:off x="862330" y="1670685"/>
            <a:ext cx="7071360" cy="40195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00" b="1" spc="0">
                <a:solidFill>
                  <a:srgbClr val="3E3D2D"/>
                </a:solidFill>
                <a:latin typeface="Arial" panose="02020603050405020304" pitchFamily="2"/>
              </a:rPr>
              <a:t>Since 2013: </a:t>
            </a:r>
          </a:p>
          <a:p>
            <a:pPr marL="0" marR="0" indent="365760" algn="l">
              <a:lnSpc>
                <a:spcPts val="2400"/>
              </a:lnSpc>
              <a:spcBef>
                <a:spcPts val="975"/>
              </a:spcBef>
              <a:spcAft>
                <a:spcPts val="0"/>
              </a:spcAft>
              <a:buFont typeface="Wingdings"/>
              <a:buChar char="·"/>
            </a:pPr>
            <a:r>
              <a:rPr lang="en-US" sz="2200" b="1" spc="-5">
                <a:solidFill>
                  <a:srgbClr val="3E3D2D"/>
                </a:solidFill>
                <a:latin typeface="Arial" panose="02020603050405020304" pitchFamily="2"/>
              </a:rPr>
              <a:t>Increased connectivity in OHES, VES, LMS, and </a:t>
            </a:r>
          </a:p>
          <a:p>
            <a:pPr marL="365760" marR="0" indent="0" algn="l">
              <a:lnSpc>
                <a:spcPts val="2500"/>
              </a:lnSpc>
              <a:spcBef>
                <a:spcPts val="395"/>
              </a:spcBef>
              <a:spcAft>
                <a:spcPts val="0"/>
              </a:spcAft>
            </a:pPr>
            <a:r>
              <a:rPr lang="en-US" sz="2200" b="1" spc="-45">
                <a:solidFill>
                  <a:srgbClr val="3E3D2D"/>
                </a:solidFill>
                <a:latin typeface="Arial" panose="02020603050405020304" pitchFamily="2"/>
              </a:rPr>
              <a:t>UMS </a:t>
            </a:r>
          </a:p>
          <a:p>
            <a:pPr marL="0" marR="0" indent="365760" algn="l">
              <a:lnSpc>
                <a:spcPts val="24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·"/>
            </a:pPr>
            <a:r>
              <a:rPr lang="en-US" sz="2200" b="1" spc="20">
                <a:solidFill>
                  <a:srgbClr val="3E3D2D"/>
                </a:solidFill>
                <a:latin typeface="Arial" panose="02020603050405020304" pitchFamily="2"/>
              </a:rPr>
              <a:t>In grades 3-8, we are almost at a 1:3 student/ </a:t>
            </a:r>
          </a:p>
          <a:p>
            <a:pPr marL="365760" marR="0" indent="0" algn="l">
              <a:lnSpc>
                <a:spcPts val="2500"/>
              </a:lnSpc>
              <a:spcBef>
                <a:spcPts val="350"/>
              </a:spcBef>
              <a:spcAft>
                <a:spcPts val="0"/>
              </a:spcAft>
            </a:pPr>
            <a:r>
              <a:rPr lang="en-US" sz="2200" b="1" spc="-20">
                <a:solidFill>
                  <a:srgbClr val="3E3D2D"/>
                </a:solidFill>
                <a:latin typeface="Arial" panose="02020603050405020304" pitchFamily="2"/>
              </a:rPr>
              <a:t>device ratio. </a:t>
            </a:r>
          </a:p>
          <a:p>
            <a:pPr marL="0" marR="0" indent="365760" algn="l">
              <a:lnSpc>
                <a:spcPts val="2400"/>
              </a:lnSpc>
              <a:spcBef>
                <a:spcPts val="445"/>
              </a:spcBef>
              <a:spcAft>
                <a:spcPts val="0"/>
              </a:spcAft>
              <a:buFont typeface="Wingdings"/>
              <a:buChar char="·"/>
            </a:pPr>
            <a:r>
              <a:rPr lang="en-US" sz="2200" b="1" spc="0">
                <a:solidFill>
                  <a:srgbClr val="3E3D2D"/>
                </a:solidFill>
                <a:latin typeface="Arial" panose="02020603050405020304" pitchFamily="2"/>
              </a:rPr>
              <a:t>Expanded our Digital Learning Environment in all </a:t>
            </a:r>
          </a:p>
          <a:p>
            <a:pPr marL="365760" marR="0" indent="0" algn="l">
              <a:lnSpc>
                <a:spcPts val="2500"/>
              </a:lnSpc>
              <a:spcBef>
                <a:spcPts val="350"/>
              </a:spcBef>
              <a:spcAft>
                <a:spcPts val="0"/>
              </a:spcAft>
            </a:pPr>
            <a:r>
              <a:rPr lang="en-US" sz="2200" b="1" spc="-40">
                <a:solidFill>
                  <a:srgbClr val="3E3D2D"/>
                </a:solidFill>
                <a:latin typeface="Arial" panose="02020603050405020304" pitchFamily="2"/>
              </a:rPr>
              <a:t>five buildings </a:t>
            </a:r>
          </a:p>
          <a:p>
            <a:pPr marL="0" marR="0" indent="365760" algn="l">
              <a:lnSpc>
                <a:spcPts val="2400"/>
              </a:lnSpc>
              <a:spcBef>
                <a:spcPts val="425"/>
              </a:spcBef>
              <a:spcAft>
                <a:spcPts val="0"/>
              </a:spcAft>
              <a:buFont typeface="Wingdings"/>
              <a:buChar char="·"/>
            </a:pPr>
            <a:r>
              <a:rPr lang="en-US" sz="2200" b="1" spc="5">
                <a:solidFill>
                  <a:srgbClr val="3E3D2D"/>
                </a:solidFill>
                <a:latin typeface="Arial" panose="02020603050405020304" pitchFamily="2"/>
              </a:rPr>
              <a:t>Upgraded media center technology in MHS, UMS, </a:t>
            </a:r>
          </a:p>
          <a:p>
            <a:pPr marL="365760" marR="0" indent="0" algn="l">
              <a:lnSpc>
                <a:spcPts val="2500"/>
              </a:lnSpc>
              <a:spcBef>
                <a:spcPts val="350"/>
              </a:spcBef>
              <a:spcAft>
                <a:spcPts val="0"/>
              </a:spcAft>
            </a:pPr>
            <a:r>
              <a:rPr lang="en-US" sz="2200" b="1" spc="-35">
                <a:solidFill>
                  <a:srgbClr val="3E3D2D"/>
                </a:solidFill>
                <a:latin typeface="Arial" panose="02020603050405020304" pitchFamily="2"/>
              </a:rPr>
              <a:t>and LMS. </a:t>
            </a:r>
          </a:p>
          <a:p>
            <a:pPr marL="0" marR="0" indent="365760" algn="l">
              <a:lnSpc>
                <a:spcPts val="2400"/>
              </a:lnSpc>
              <a:spcBef>
                <a:spcPts val="445"/>
              </a:spcBef>
              <a:spcAft>
                <a:spcPts val="0"/>
              </a:spcAft>
              <a:buFont typeface="Wingdings"/>
              <a:buChar char="·"/>
            </a:pPr>
            <a:r>
              <a:rPr lang="en-US" sz="2200" b="1" spc="-5">
                <a:solidFill>
                  <a:srgbClr val="3E3D2D"/>
                </a:solidFill>
                <a:latin typeface="Arial" panose="02020603050405020304" pitchFamily="2"/>
              </a:rPr>
              <a:t>Created a 1:1 learning environment in grade 6-8 in </a:t>
            </a:r>
          </a:p>
          <a:p>
            <a:pPr marL="365760" marR="0" indent="0" algn="l">
              <a:lnSpc>
                <a:spcPts val="2500"/>
              </a:lnSpc>
              <a:spcBef>
                <a:spcPts val="350"/>
              </a:spcBef>
              <a:spcAft>
                <a:spcPts val="15"/>
              </a:spcAft>
            </a:pPr>
            <a:r>
              <a:rPr lang="en-US" sz="2200" b="1" spc="0">
                <a:solidFill>
                  <a:srgbClr val="3E3D2D"/>
                </a:solidFill>
                <a:latin typeface="Arial" panose="02020603050405020304" pitchFamily="2"/>
              </a:rPr>
              <a:t>Language Arts.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 Placeholder 15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57" name="Text Placeholder 156"/>
          <p:cNvSpPr>
            <a:spLocks noGrp="1"/>
          </p:cNvSpPr>
          <p:nvPr>
            <p:ph type="body" idx="10"/>
          </p:nvPr>
        </p:nvSpPr>
        <p:spPr>
          <a:xfrm>
            <a:off x="588010" y="985520"/>
            <a:ext cx="6288405" cy="550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5">
                <a:solidFill>
                  <a:srgbClr val="94C600"/>
                </a:solidFill>
                <a:latin typeface="Arial" panose="02020603050405020304" pitchFamily="2"/>
              </a:rPr>
              <a:t>Budget Goals for 2015-2016 </a:t>
            </a:r>
          </a:p>
        </p:txBody>
      </p:sp>
      <p:sp>
        <p:nvSpPr>
          <p:cNvPr id="158" name="Text Placeholder 157"/>
          <p:cNvSpPr>
            <a:spLocks noGrp="1"/>
          </p:cNvSpPr>
          <p:nvPr>
            <p:ph type="body" idx="10"/>
          </p:nvPr>
        </p:nvSpPr>
        <p:spPr>
          <a:xfrm>
            <a:off x="768350" y="1818640"/>
            <a:ext cx="6452235" cy="363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910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spc="-35">
                <a:solidFill>
                  <a:srgbClr val="3E3D2D"/>
                </a:solidFill>
                <a:latin typeface="Arial" panose="02020603050405020304" pitchFamily="2"/>
              </a:rPr>
              <a:t>1) To maintain an infrastructure that support the </a:t>
            </a:r>
          </a:p>
        </p:txBody>
      </p:sp>
      <p:sp>
        <p:nvSpPr>
          <p:cNvPr id="159" name="Text Placeholder 158"/>
          <p:cNvSpPr>
            <a:spLocks noGrp="1"/>
          </p:cNvSpPr>
          <p:nvPr>
            <p:ph type="body" idx="10"/>
          </p:nvPr>
        </p:nvSpPr>
        <p:spPr>
          <a:xfrm>
            <a:off x="911225" y="2190750"/>
            <a:ext cx="6044565" cy="363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735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spc="-35">
                <a:solidFill>
                  <a:srgbClr val="3E3D2D"/>
                </a:solidFill>
                <a:latin typeface="Arial" panose="02020603050405020304" pitchFamily="2"/>
              </a:rPr>
              <a:t>increased use of technology by our teachers. </a:t>
            </a:r>
          </a:p>
        </p:txBody>
      </p:sp>
      <p:sp>
        <p:nvSpPr>
          <p:cNvPr id="160" name="Text Placeholder 159"/>
          <p:cNvSpPr>
            <a:spLocks noGrp="1"/>
          </p:cNvSpPr>
          <p:nvPr>
            <p:ph type="body" idx="10"/>
          </p:nvPr>
        </p:nvSpPr>
        <p:spPr>
          <a:xfrm>
            <a:off x="1075690" y="3013075"/>
            <a:ext cx="6736080" cy="2933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8740" rIns="0" bIns="0" anchor="t"/>
          <a:lstStyle/>
          <a:p>
            <a:pPr marL="0" marR="0" indent="411480" algn="just">
              <a:lnSpc>
                <a:spcPts val="2500"/>
              </a:lnSpc>
              <a:spcAft>
                <a:spcPts val="0"/>
              </a:spcAft>
              <a:buFont typeface="Wingdings"/>
              <a:buChar char="·"/>
            </a:pPr>
            <a:r>
              <a:rPr lang="en-US" sz="2250" spc="-45">
                <a:solidFill>
                  <a:srgbClr val="3E3D2D"/>
                </a:solidFill>
                <a:latin typeface="Arial" panose="02020603050405020304" pitchFamily="2"/>
              </a:rPr>
              <a:t>MHS Wireless Network Refresh </a:t>
            </a:r>
          </a:p>
          <a:p>
            <a:pPr marL="0" marR="0" indent="411480" algn="just">
              <a:lnSpc>
                <a:spcPts val="2400"/>
              </a:lnSpc>
              <a:spcBef>
                <a:spcPts val="440"/>
              </a:spcBef>
              <a:spcAft>
                <a:spcPts val="0"/>
              </a:spcAft>
              <a:buFont typeface="Wingdings"/>
              <a:buChar char="·"/>
            </a:pPr>
            <a:r>
              <a:rPr lang="en-US" sz="2250" spc="-20">
                <a:solidFill>
                  <a:srgbClr val="3E3D2D"/>
                </a:solidFill>
                <a:latin typeface="Arial" panose="02020603050405020304" pitchFamily="2"/>
              </a:rPr>
              <a:t>Upgrade intranet fiber to withstand the greater </a:t>
            </a:r>
          </a:p>
          <a:p>
            <a:pPr marL="411480" marR="0" indent="0" algn="just">
              <a:lnSpc>
                <a:spcPts val="2500"/>
              </a:lnSpc>
              <a:spcBef>
                <a:spcPts val="305"/>
              </a:spcBef>
              <a:spcAft>
                <a:spcPts val="0"/>
              </a:spcAft>
            </a:pPr>
            <a:r>
              <a:rPr lang="en-US" sz="2250" spc="-20">
                <a:solidFill>
                  <a:srgbClr val="3E3D2D"/>
                </a:solidFill>
                <a:latin typeface="Arial" panose="02020603050405020304" pitchFamily="2"/>
              </a:rPr>
              <a:t>demand of the dynamic web. </a:t>
            </a:r>
          </a:p>
          <a:p>
            <a:pPr marL="411480" marR="0" indent="411480" algn="just">
              <a:lnSpc>
                <a:spcPts val="2400"/>
              </a:lnSpc>
              <a:spcBef>
                <a:spcPts val="420"/>
              </a:spcBef>
              <a:spcAft>
                <a:spcPts val="0"/>
              </a:spcAft>
              <a:buFont typeface="Wingdings"/>
              <a:buChar char="·"/>
            </a:pPr>
            <a:r>
              <a:rPr lang="en-US" sz="2250" spc="-15">
                <a:solidFill>
                  <a:srgbClr val="3E3D2D"/>
                </a:solidFill>
                <a:latin typeface="Arial" panose="02020603050405020304" pitchFamily="2"/>
              </a:rPr>
              <a:t>Video Streaming </a:t>
            </a:r>
          </a:p>
          <a:p>
            <a:pPr marL="411480" marR="0" indent="411480" algn="just">
              <a:lnSpc>
                <a:spcPts val="2400"/>
              </a:lnSpc>
              <a:spcBef>
                <a:spcPts val="420"/>
              </a:spcBef>
              <a:spcAft>
                <a:spcPts val="0"/>
              </a:spcAft>
              <a:buFont typeface="Wingdings"/>
              <a:buChar char="·"/>
            </a:pPr>
            <a:r>
              <a:rPr lang="en-US" sz="2250" spc="-15">
                <a:solidFill>
                  <a:srgbClr val="3E3D2D"/>
                </a:solidFill>
                <a:latin typeface="Arial" panose="02020603050405020304" pitchFamily="2"/>
              </a:rPr>
              <a:t>Video Conferencing </a:t>
            </a:r>
          </a:p>
          <a:p>
            <a:pPr marL="411480" marR="0" indent="411480" algn="just">
              <a:lnSpc>
                <a:spcPts val="2400"/>
              </a:lnSpc>
              <a:spcBef>
                <a:spcPts val="420"/>
              </a:spcBef>
              <a:spcAft>
                <a:spcPts val="0"/>
              </a:spcAft>
              <a:buFont typeface="Wingdings"/>
              <a:buChar char="·"/>
            </a:pPr>
            <a:r>
              <a:rPr lang="en-US" sz="2250" spc="-15">
                <a:solidFill>
                  <a:srgbClr val="3E3D2D"/>
                </a:solidFill>
                <a:latin typeface="Arial" panose="02020603050405020304" pitchFamily="2"/>
              </a:rPr>
              <a:t>Cloud-Based Design and Collaboration </a:t>
            </a:r>
          </a:p>
          <a:p>
            <a:pPr marL="0" marR="0" indent="411480" algn="just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Wingdings"/>
              <a:buChar char="·"/>
            </a:pPr>
            <a:r>
              <a:rPr lang="en-US" sz="2250" spc="-25">
                <a:solidFill>
                  <a:srgbClr val="3E3D2D"/>
                </a:solidFill>
                <a:latin typeface="Arial" panose="02020603050405020304" pitchFamily="2"/>
              </a:rPr>
              <a:t>Continued expansion of our Digital Learning </a:t>
            </a:r>
          </a:p>
          <a:p>
            <a:pPr marL="411480" marR="0" indent="0" algn="just">
              <a:lnSpc>
                <a:spcPts val="2500"/>
              </a:lnSpc>
              <a:spcBef>
                <a:spcPts val="325"/>
              </a:spcBef>
              <a:spcAft>
                <a:spcPts val="25"/>
              </a:spcAft>
            </a:pPr>
            <a:r>
              <a:rPr lang="en-US" sz="2250" spc="-35">
                <a:solidFill>
                  <a:srgbClr val="3E3D2D"/>
                </a:solidFill>
                <a:latin typeface="Arial" panose="02020603050405020304" pitchFamily="2"/>
              </a:rPr>
              <a:t>Environments (Brightlink Classrooms)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 Placeholder 162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66" name="Text Placeholder 165"/>
          <p:cNvSpPr>
            <a:spLocks noGrp="1"/>
          </p:cNvSpPr>
          <p:nvPr>
            <p:ph type="body" idx="10"/>
          </p:nvPr>
        </p:nvSpPr>
        <p:spPr>
          <a:xfrm>
            <a:off x="588010" y="991235"/>
            <a:ext cx="6288405" cy="5448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650" b="1" spc="15">
                <a:solidFill>
                  <a:srgbClr val="94C600"/>
                </a:solidFill>
                <a:latin typeface="Arial" panose="02020603050405020304" pitchFamily="2"/>
              </a:rPr>
              <a:t>Budget Goals for 2015-2016 </a:t>
            </a:r>
          </a:p>
        </p:txBody>
      </p:sp>
      <p:sp>
        <p:nvSpPr>
          <p:cNvPr id="167" name="Text Placeholder 166"/>
          <p:cNvSpPr>
            <a:spLocks noGrp="1"/>
          </p:cNvSpPr>
          <p:nvPr>
            <p:ph type="body" idx="10"/>
          </p:nvPr>
        </p:nvSpPr>
        <p:spPr>
          <a:xfrm>
            <a:off x="740410" y="1859280"/>
            <a:ext cx="7379335" cy="3257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00" b="1" spc="0">
                <a:solidFill>
                  <a:srgbClr val="3E3D2D"/>
                </a:solidFill>
                <a:latin typeface="Arial" panose="02020603050405020304" pitchFamily="2"/>
              </a:rPr>
              <a:t>2) To expand technology outside the core content area 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idx="10"/>
          </p:nvPr>
        </p:nvSpPr>
        <p:spPr>
          <a:xfrm>
            <a:off x="902335" y="2228215"/>
            <a:ext cx="1060450" cy="320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2200" b="1" spc="-90">
                <a:solidFill>
                  <a:srgbClr val="3E3D2D"/>
                </a:solidFill>
                <a:latin typeface="Arial" panose="02020603050405020304" pitchFamily="2"/>
              </a:rPr>
              <a:t>classes. </a:t>
            </a:r>
          </a:p>
        </p:txBody>
      </p:sp>
      <p:sp>
        <p:nvSpPr>
          <p:cNvPr id="169" name="Text Placeholder 168"/>
          <p:cNvSpPr>
            <a:spLocks noGrp="1"/>
          </p:cNvSpPr>
          <p:nvPr>
            <p:ph type="body" idx="10"/>
          </p:nvPr>
        </p:nvSpPr>
        <p:spPr>
          <a:xfrm>
            <a:off x="1143000" y="2633345"/>
            <a:ext cx="7028815" cy="38379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0480" rIns="0" bIns="0" anchor="t">
            <a:normAutofit fontScale="95000"/>
          </a:bodyPr>
          <a:lstStyle/>
          <a:p>
            <a:pPr marL="0" marR="0" indent="320040" algn="l">
              <a:lnSpc>
                <a:spcPts val="2400"/>
              </a:lnSpc>
              <a:spcAft>
                <a:spcPts val="0"/>
              </a:spcAft>
              <a:buFont typeface="Wingdings"/>
              <a:buChar char="·"/>
            </a:pPr>
            <a:r>
              <a:rPr lang="en-US" sz="2200" b="1" spc="15">
                <a:solidFill>
                  <a:srgbClr val="3E3D2D"/>
                </a:solidFill>
                <a:latin typeface="Arial" panose="02020603050405020304" pitchFamily="2"/>
              </a:rPr>
              <a:t>STEAM/ STEM Courses </a:t>
            </a:r>
          </a:p>
          <a:p>
            <a:pPr marL="457200" marR="0" indent="320040" algn="l">
              <a:lnSpc>
                <a:spcPts val="2300"/>
              </a:lnSpc>
              <a:spcBef>
                <a:spcPts val="440"/>
              </a:spcBef>
              <a:spcAft>
                <a:spcPts val="0"/>
              </a:spcAft>
              <a:buFont typeface="Wingdings"/>
              <a:buChar char="·"/>
            </a:pPr>
            <a:r>
              <a:rPr lang="en-US" sz="2050" b="1" spc="55">
                <a:solidFill>
                  <a:srgbClr val="3E3D2D"/>
                </a:solidFill>
                <a:latin typeface="Arial" panose="02020603050405020304" pitchFamily="2"/>
              </a:rPr>
              <a:t>Phase 1 of Graphic Design Lap Upgrade </a:t>
            </a:r>
          </a:p>
          <a:p>
            <a:pPr marL="457200" marR="0" indent="320040" algn="l">
              <a:lnSpc>
                <a:spcPts val="2300"/>
              </a:lnSpc>
              <a:spcBef>
                <a:spcPts val="350"/>
              </a:spcBef>
              <a:spcAft>
                <a:spcPts val="0"/>
              </a:spcAft>
              <a:buFont typeface="Wingdings"/>
              <a:buChar char="·"/>
            </a:pPr>
            <a:r>
              <a:rPr lang="en-US" sz="2050" b="1" spc="20">
                <a:solidFill>
                  <a:srgbClr val="3E3D2D"/>
                </a:solidFill>
                <a:latin typeface="Arial" panose="02020603050405020304" pitchFamily="2"/>
              </a:rPr>
              <a:t>Integration of Technology into the Music Programs </a:t>
            </a:r>
          </a:p>
          <a:p>
            <a:pPr marL="0" marR="0" indent="320040" algn="l">
              <a:lnSpc>
                <a:spcPts val="2400"/>
              </a:lnSpc>
              <a:spcBef>
                <a:spcPts val="430"/>
              </a:spcBef>
              <a:spcAft>
                <a:spcPts val="0"/>
              </a:spcAft>
              <a:buFont typeface="Wingdings"/>
              <a:buChar char="·"/>
            </a:pPr>
            <a:r>
              <a:rPr lang="en-US" sz="2200" b="1" spc="15">
                <a:solidFill>
                  <a:srgbClr val="3E3D2D"/>
                </a:solidFill>
                <a:latin typeface="Arial" panose="02020603050405020304" pitchFamily="2"/>
              </a:rPr>
              <a:t>Special Education Classes </a:t>
            </a:r>
          </a:p>
          <a:p>
            <a:pPr marL="457200" marR="0" indent="320040" algn="l">
              <a:lnSpc>
                <a:spcPts val="2300"/>
              </a:lnSpc>
              <a:spcBef>
                <a:spcPts val="560"/>
              </a:spcBef>
              <a:spcAft>
                <a:spcPts val="0"/>
              </a:spcAft>
              <a:buFont typeface="Wingdings"/>
              <a:buChar char="·"/>
            </a:pPr>
            <a:r>
              <a:rPr lang="en-US" sz="2050" b="1" spc="35">
                <a:solidFill>
                  <a:srgbClr val="3E3D2D"/>
                </a:solidFill>
                <a:latin typeface="Arial" panose="02020603050405020304" pitchFamily="2"/>
              </a:rPr>
              <a:t>Confirming equal access to technology for all </a:t>
            </a:r>
          </a:p>
          <a:p>
            <a:pPr marL="777240" marR="0" indent="0" algn="l">
              <a:lnSpc>
                <a:spcPts val="240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2050" b="1" spc="40">
                <a:solidFill>
                  <a:srgbClr val="3E3D2D"/>
                </a:solidFill>
                <a:latin typeface="Arial" panose="02020603050405020304" pitchFamily="2"/>
              </a:rPr>
              <a:t>students </a:t>
            </a:r>
          </a:p>
          <a:p>
            <a:pPr marL="457200" marR="0" indent="320040" algn="l">
              <a:lnSpc>
                <a:spcPts val="2300"/>
              </a:lnSpc>
              <a:spcBef>
                <a:spcPts val="375"/>
              </a:spcBef>
              <a:spcAft>
                <a:spcPts val="0"/>
              </a:spcAft>
              <a:buFont typeface="Wingdings"/>
              <a:buChar char="·"/>
            </a:pPr>
            <a:r>
              <a:rPr lang="en-US" sz="2050" b="1" spc="45">
                <a:solidFill>
                  <a:srgbClr val="3E3D2D"/>
                </a:solidFill>
                <a:latin typeface="Arial" panose="02020603050405020304" pitchFamily="2"/>
              </a:rPr>
              <a:t>Expanding Classroom Sound Systems </a:t>
            </a:r>
          </a:p>
          <a:p>
            <a:pPr marL="0" marR="0" indent="320040" algn="l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Font typeface="Wingdings"/>
              <a:buChar char="·"/>
            </a:pPr>
            <a:r>
              <a:rPr lang="en-US" sz="2200" b="1" spc="0">
                <a:solidFill>
                  <a:srgbClr val="3E3D2D"/>
                </a:solidFill>
                <a:latin typeface="Arial" panose="02020603050405020304" pitchFamily="2"/>
              </a:rPr>
              <a:t>Elective Courses </a:t>
            </a:r>
          </a:p>
          <a:p>
            <a:pPr marL="457200" marR="0" indent="320040" algn="l">
              <a:lnSpc>
                <a:spcPts val="2300"/>
              </a:lnSpc>
              <a:spcBef>
                <a:spcPts val="590"/>
              </a:spcBef>
              <a:spcAft>
                <a:spcPts val="0"/>
              </a:spcAft>
              <a:buFont typeface="Wingdings"/>
              <a:buChar char="·"/>
            </a:pPr>
            <a:r>
              <a:rPr lang="en-US" sz="2050" b="1" spc="45">
                <a:solidFill>
                  <a:srgbClr val="3E3D2D"/>
                </a:solidFill>
                <a:latin typeface="Arial" panose="02020603050405020304" pitchFamily="2"/>
              </a:rPr>
              <a:t>Upgrading Technology for MHS Journalism and </a:t>
            </a:r>
          </a:p>
          <a:p>
            <a:pPr marL="777240" marR="0" indent="0" algn="l">
              <a:lnSpc>
                <a:spcPts val="2400"/>
              </a:lnSpc>
              <a:spcBef>
                <a:spcPts val="285"/>
              </a:spcBef>
              <a:spcAft>
                <a:spcPts val="0"/>
              </a:spcAft>
            </a:pPr>
            <a:r>
              <a:rPr lang="en-US" sz="2050" b="1" spc="50">
                <a:solidFill>
                  <a:srgbClr val="3E3D2D"/>
                </a:solidFill>
                <a:latin typeface="Arial" panose="02020603050405020304" pitchFamily="2"/>
              </a:rPr>
              <a:t>Literary Magazine </a:t>
            </a:r>
          </a:p>
          <a:p>
            <a:pPr marL="457200" marR="0" indent="320040" algn="l">
              <a:lnSpc>
                <a:spcPts val="2300"/>
              </a:lnSpc>
              <a:spcBef>
                <a:spcPts val="375"/>
              </a:spcBef>
              <a:spcAft>
                <a:spcPts val="280"/>
              </a:spcAft>
              <a:buFont typeface="Wingdings"/>
              <a:buChar char="·"/>
            </a:pPr>
            <a:r>
              <a:rPr lang="en-US" sz="2050" b="1" spc="45">
                <a:solidFill>
                  <a:srgbClr val="3E3D2D"/>
                </a:solidFill>
                <a:latin typeface="Arial" panose="02020603050405020304" pitchFamily="2"/>
              </a:rPr>
              <a:t>UMS Cycle Course 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 Placeholder 17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75" name="Text Placeholder 174"/>
          <p:cNvSpPr>
            <a:spLocks noGrp="1"/>
          </p:cNvSpPr>
          <p:nvPr>
            <p:ph type="body" idx="10"/>
          </p:nvPr>
        </p:nvSpPr>
        <p:spPr>
          <a:xfrm>
            <a:off x="588010" y="714375"/>
            <a:ext cx="6288405" cy="544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650" b="1" spc="15">
                <a:solidFill>
                  <a:srgbClr val="94C600"/>
                </a:solidFill>
                <a:latin typeface="Arial" panose="02020603050405020304" pitchFamily="2"/>
              </a:rPr>
              <a:t>Budget Goals for 2015-2016 </a:t>
            </a:r>
          </a:p>
        </p:txBody>
      </p:sp>
      <p:sp>
        <p:nvSpPr>
          <p:cNvPr id="176" name="Text Placeholder 175"/>
          <p:cNvSpPr>
            <a:spLocks noGrp="1"/>
          </p:cNvSpPr>
          <p:nvPr>
            <p:ph type="body" idx="10"/>
          </p:nvPr>
        </p:nvSpPr>
        <p:spPr>
          <a:xfrm>
            <a:off x="1017905" y="1433195"/>
            <a:ext cx="7708265" cy="1490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b="1" spc="0">
                <a:solidFill>
                  <a:srgbClr val="3E3D2D"/>
                </a:solidFill>
                <a:latin typeface="Arial" panose="02020603050405020304" pitchFamily="2"/>
              </a:rPr>
              <a:t>3) Increase student to device ratio at MHS. </a:t>
            </a:r>
          </a:p>
          <a:p>
            <a:pPr marL="137160" marR="0" indent="274320" algn="l">
              <a:lnSpc>
                <a:spcPts val="2400"/>
              </a:lnSpc>
              <a:spcBef>
                <a:spcPts val="925"/>
              </a:spcBef>
              <a:spcAft>
                <a:spcPts val="0"/>
              </a:spcAft>
              <a:buFont typeface="Wingdings"/>
              <a:buChar char="·"/>
            </a:pPr>
            <a:r>
              <a:rPr lang="en-US" sz="2250" b="1" spc="-25">
                <a:solidFill>
                  <a:srgbClr val="3E3D2D"/>
                </a:solidFill>
                <a:latin typeface="Arial" panose="02020603050405020304" pitchFamily="2"/>
              </a:rPr>
              <a:t>Additional Chromebook carts for Social Studies aligns </a:t>
            </a:r>
          </a:p>
          <a:p>
            <a:pPr marL="411480" marR="0" indent="0" algn="l">
              <a:lnSpc>
                <a:spcPts val="2500"/>
              </a:lnSpc>
              <a:spcBef>
                <a:spcPts val="375"/>
              </a:spcBef>
              <a:spcAft>
                <a:spcPts val="0"/>
              </a:spcAft>
            </a:pPr>
            <a:r>
              <a:rPr lang="en-US" sz="2250" b="1" spc="-25">
                <a:solidFill>
                  <a:srgbClr val="3E3D2D"/>
                </a:solidFill>
                <a:latin typeface="Arial" panose="02020603050405020304" pitchFamily="2"/>
              </a:rPr>
              <a:t>with ISTE standards while simultaneously improving </a:t>
            </a:r>
          </a:p>
          <a:p>
            <a:pPr marL="411480" marR="0" indent="0" algn="l">
              <a:lnSpc>
                <a:spcPts val="2500"/>
              </a:lnSpc>
              <a:spcBef>
                <a:spcPts val="325"/>
              </a:spcBef>
              <a:spcAft>
                <a:spcPts val="0"/>
              </a:spcAft>
            </a:pPr>
            <a:r>
              <a:rPr lang="en-US" sz="2250" b="1" spc="-10">
                <a:solidFill>
                  <a:srgbClr val="3E3D2D"/>
                </a:solidFill>
                <a:latin typeface="Arial" panose="02020603050405020304" pitchFamily="2"/>
              </a:rPr>
              <a:t>our PARCC testing capacity. </a:t>
            </a:r>
          </a:p>
        </p:txBody>
      </p:sp>
      <p:sp>
        <p:nvSpPr>
          <p:cNvPr id="177" name="Text Placeholder 176"/>
          <p:cNvSpPr>
            <a:spLocks noGrp="1"/>
          </p:cNvSpPr>
          <p:nvPr>
            <p:ph type="body" idx="10"/>
          </p:nvPr>
        </p:nvSpPr>
        <p:spPr>
          <a:xfrm>
            <a:off x="1014730" y="3441700"/>
            <a:ext cx="7724140" cy="18948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just">
              <a:lnSpc>
                <a:spcPts val="2500"/>
              </a:lnSpc>
              <a:spcAft>
                <a:spcPts val="0"/>
              </a:spcAft>
            </a:pPr>
            <a:r>
              <a:rPr lang="en-US" sz="2250" b="1" spc="-25">
                <a:solidFill>
                  <a:srgbClr val="3E3D2D"/>
                </a:solidFill>
                <a:latin typeface="Arial" panose="02020603050405020304" pitchFamily="2"/>
              </a:rPr>
              <a:t>4) Increasing digital resources and content to support the </a:t>
            </a:r>
          </a:p>
          <a:p>
            <a:pPr marL="0" marR="0" indent="0" algn="just">
              <a:lnSpc>
                <a:spcPts val="2500"/>
              </a:lnSpc>
              <a:spcBef>
                <a:spcPts val="375"/>
              </a:spcBef>
              <a:spcAft>
                <a:spcPts val="0"/>
              </a:spcAft>
            </a:pPr>
            <a:r>
              <a:rPr lang="en-US" sz="2250" b="1" spc="-20">
                <a:solidFill>
                  <a:srgbClr val="3E3D2D"/>
                </a:solidFill>
                <a:latin typeface="Arial" panose="02020603050405020304" pitchFamily="2"/>
              </a:rPr>
              <a:t>district curriculum, differentiate instruction, and to </a:t>
            </a:r>
          </a:p>
          <a:p>
            <a:pPr marL="0" marR="0" indent="0" algn="just">
              <a:lnSpc>
                <a:spcPts val="25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250" b="1" spc="-10">
                <a:solidFill>
                  <a:srgbClr val="3E3D2D"/>
                </a:solidFill>
                <a:latin typeface="Arial" panose="02020603050405020304" pitchFamily="2"/>
              </a:rPr>
              <a:t>increase the school-home connection. </a:t>
            </a:r>
          </a:p>
          <a:p>
            <a:pPr marL="137160" marR="0" indent="320040" algn="just">
              <a:lnSpc>
                <a:spcPts val="2400"/>
              </a:lnSpc>
              <a:spcBef>
                <a:spcPts val="905"/>
              </a:spcBef>
              <a:spcAft>
                <a:spcPts val="0"/>
              </a:spcAft>
              <a:buFont typeface="Wingdings"/>
              <a:buChar char="·"/>
            </a:pPr>
            <a:r>
              <a:rPr lang="en-US" sz="2250" b="1" spc="15">
                <a:solidFill>
                  <a:srgbClr val="3E3D2D"/>
                </a:solidFill>
                <a:latin typeface="Arial" panose="02020603050405020304" pitchFamily="2"/>
              </a:rPr>
              <a:t>Safari Montage Digital Content Database </a:t>
            </a:r>
          </a:p>
          <a:p>
            <a:pPr marL="137160" marR="0" indent="320040" algn="just">
              <a:lnSpc>
                <a:spcPts val="2400"/>
              </a:lnSpc>
              <a:spcBef>
                <a:spcPts val="465"/>
              </a:spcBef>
              <a:spcAft>
                <a:spcPts val="315"/>
              </a:spcAft>
              <a:buFont typeface="Wingdings"/>
              <a:buChar char="·"/>
            </a:pPr>
            <a:r>
              <a:rPr lang="en-US" sz="2250" b="1" spc="-5">
                <a:solidFill>
                  <a:srgbClr val="3E3D2D"/>
                </a:solidFill>
                <a:latin typeface="Arial" panose="02020603050405020304" pitchFamily="2"/>
              </a:rPr>
              <a:t>Brightstorm Access grades 7-12 </a:t>
            </a:r>
          </a:p>
        </p:txBody>
      </p:sp>
      <p:sp>
        <p:nvSpPr>
          <p:cNvPr id="178" name="Text Placeholder 177"/>
          <p:cNvSpPr>
            <a:spLocks noGrp="1"/>
          </p:cNvSpPr>
          <p:nvPr>
            <p:ph type="body" idx="10"/>
          </p:nvPr>
        </p:nvSpPr>
        <p:spPr>
          <a:xfrm>
            <a:off x="1017905" y="5813425"/>
            <a:ext cx="7388225" cy="3282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b="1" spc="-25">
                <a:solidFill>
                  <a:srgbClr val="3E3D2D"/>
                </a:solidFill>
                <a:latin typeface="Arial" panose="02020603050405020304" pitchFamily="2"/>
              </a:rPr>
              <a:t>5) Increased ratio of student to device in VES and LMS. 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 Placeholder 180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84" name="Text Placeholder 183"/>
          <p:cNvSpPr>
            <a:spLocks noGrp="1"/>
          </p:cNvSpPr>
          <p:nvPr>
            <p:ph type="body" idx="10"/>
          </p:nvPr>
        </p:nvSpPr>
        <p:spPr>
          <a:xfrm>
            <a:off x="1146175" y="1525905"/>
            <a:ext cx="2258695" cy="5353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875" rIns="0" bIns="0" anchor="t"/>
          <a:lstStyle/>
          <a:p>
            <a:pPr marL="0" marR="0" indent="0" algn="l">
              <a:lnSpc>
                <a:spcPts val="4100"/>
              </a:lnSpc>
              <a:spcAft>
                <a:spcPts val="0"/>
              </a:spcAft>
            </a:pPr>
            <a:r>
              <a:rPr lang="en-US" sz="3800" spc="-70">
                <a:solidFill>
                  <a:srgbClr val="94C600"/>
                </a:solidFill>
                <a:latin typeface="Arial" panose="02020603050405020304" pitchFamily="2"/>
              </a:rPr>
              <a:t>Questions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0"/>
          </p:nvPr>
        </p:nvSpPr>
        <p:spPr>
          <a:xfrm>
            <a:off x="1185545" y="830580"/>
            <a:ext cx="2822575" cy="5403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100"/>
              </a:lnSpc>
              <a:spcAft>
                <a:spcPts val="0"/>
              </a:spcAft>
            </a:pPr>
            <a:r>
              <a:rPr lang="en-US" sz="3700" spc="-135">
                <a:solidFill>
                  <a:srgbClr val="94C600"/>
                </a:solidFill>
                <a:latin typeface="Arial" panose="02020603050405020304" pitchFamily="2"/>
              </a:rPr>
              <a:t>MTSD Goals: 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10"/>
          </p:nvPr>
        </p:nvSpPr>
        <p:spPr>
          <a:xfrm>
            <a:off x="1088390" y="1447800"/>
            <a:ext cx="6736080" cy="365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900"/>
              </a:lnSpc>
              <a:spcAft>
                <a:spcPts val="0"/>
              </a:spcAft>
            </a:pPr>
            <a:r>
              <a:rPr lang="en-US" sz="2100" i="1" spc="-85">
                <a:solidFill>
                  <a:srgbClr val="000000"/>
                </a:solidFill>
                <a:latin typeface="Verdana" panose="02020603050405020304" pitchFamily="2"/>
              </a:rPr>
              <a:t>Goal 1 – To develop specific communication protocols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1258570" y="1816735"/>
            <a:ext cx="6681470" cy="3625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800"/>
              </a:lnSpc>
              <a:spcAft>
                <a:spcPts val="0"/>
              </a:spcAft>
            </a:pPr>
            <a:r>
              <a:rPr lang="en-US" sz="2100" i="1" spc="-85">
                <a:solidFill>
                  <a:srgbClr val="000000"/>
                </a:solidFill>
                <a:latin typeface="Verdana" panose="02020603050405020304" pitchFamily="2"/>
              </a:rPr>
              <a:t>with parents, staff and community members that are 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0"/>
          </p:nvPr>
        </p:nvSpPr>
        <p:spPr>
          <a:xfrm>
            <a:off x="1088390" y="2179320"/>
            <a:ext cx="7007225" cy="3733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7160" marR="0" indent="0" algn="just">
              <a:lnSpc>
                <a:spcPts val="2900"/>
              </a:lnSpc>
              <a:spcAft>
                <a:spcPts val="0"/>
              </a:spcAft>
            </a:pPr>
            <a:r>
              <a:rPr lang="en-US" sz="2100" i="1" spc="-80">
                <a:solidFill>
                  <a:srgbClr val="000000"/>
                </a:solidFill>
                <a:latin typeface="Verdana" panose="02020603050405020304" pitchFamily="2"/>
              </a:rPr>
              <a:t>consistent in message and reflect the vision </a:t>
            </a:r>
            <a:r>
              <a:rPr lang="en-US" sz="2350" i="1" spc="-65">
                <a:solidFill>
                  <a:srgbClr val="000000"/>
                </a:solidFill>
                <a:latin typeface="Verdana" panose="02020603050405020304" pitchFamily="2"/>
              </a:rPr>
              <a:t>of </a:t>
            </a:r>
            <a:r>
              <a:rPr lang="en-US" sz="2100" i="1" spc="-80">
                <a:solidFill>
                  <a:srgbClr val="000000"/>
                </a:solidFill>
                <a:latin typeface="Verdana" panose="02020603050405020304" pitchFamily="2"/>
              </a:rPr>
              <a:t>the </a:t>
            </a:r>
          </a:p>
          <a:p>
            <a:pPr marL="1371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i="1" spc="-70">
                <a:solidFill>
                  <a:srgbClr val="000000"/>
                </a:solidFill>
                <a:latin typeface="Verdana" panose="02020603050405020304" pitchFamily="2"/>
              </a:rPr>
              <a:t>district to engage each child in reaching his/her fullest </a:t>
            </a:r>
          </a:p>
          <a:p>
            <a:pPr marL="137160" marR="0" indent="0" algn="just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i="1" spc="-35">
                <a:solidFill>
                  <a:srgbClr val="000000"/>
                </a:solidFill>
                <a:latin typeface="Verdana" panose="02020603050405020304" pitchFamily="2"/>
              </a:rPr>
              <a:t>potential. </a:t>
            </a:r>
          </a:p>
          <a:p>
            <a:pPr marL="0" marR="0" indent="0" algn="just">
              <a:lnSpc>
                <a:spcPts val="2900"/>
              </a:lnSpc>
              <a:spcBef>
                <a:spcPts val="480"/>
              </a:spcBef>
              <a:spcAft>
                <a:spcPts val="0"/>
              </a:spcAft>
            </a:pPr>
            <a:r>
              <a:rPr lang="en-US" sz="2100" i="1" spc="-80">
                <a:solidFill>
                  <a:srgbClr val="000000"/>
                </a:solidFill>
                <a:latin typeface="Verdana" panose="02020603050405020304" pitchFamily="2"/>
              </a:rPr>
              <a:t>Goal 2 – To review, evaluate and assess current </a:t>
            </a:r>
          </a:p>
          <a:p>
            <a:pPr marL="137160" marR="0" indent="0" algn="just">
              <a:lnSpc>
                <a:spcPts val="2900"/>
              </a:lnSpc>
              <a:spcBef>
                <a:spcPts val="50"/>
              </a:spcBef>
              <a:spcAft>
                <a:spcPts val="0"/>
              </a:spcAft>
            </a:pPr>
            <a:r>
              <a:rPr lang="en-US" sz="2100" i="1" spc="-60">
                <a:solidFill>
                  <a:srgbClr val="000000"/>
                </a:solidFill>
                <a:latin typeface="Verdana" panose="02020603050405020304" pitchFamily="2"/>
              </a:rPr>
              <a:t>programs and staffing structures to determine </a:t>
            </a:r>
          </a:p>
          <a:p>
            <a:pPr marL="137160" marR="0" indent="0" algn="just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i="1" spc="-70">
                <a:solidFill>
                  <a:srgbClr val="000000"/>
                </a:solidFill>
                <a:latin typeface="Verdana" panose="02020603050405020304" pitchFamily="2"/>
              </a:rPr>
              <a:t>gaps/needs; make specific recommendations to the </a:t>
            </a:r>
          </a:p>
          <a:p>
            <a:pPr marL="1371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i="1" spc="-60">
                <a:solidFill>
                  <a:srgbClr val="000000"/>
                </a:solidFill>
                <a:latin typeface="Verdana" panose="02020603050405020304" pitchFamily="2"/>
              </a:rPr>
              <a:t>Board to address in a fiscally responsible and efficient </a:t>
            </a:r>
          </a:p>
          <a:p>
            <a:pPr marL="137160" marR="0" indent="0" algn="just">
              <a:lnSpc>
                <a:spcPts val="29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100" i="1" spc="-50">
                <a:solidFill>
                  <a:srgbClr val="000000"/>
                </a:solidFill>
                <a:latin typeface="Verdana" panose="02020603050405020304" pitchFamily="2"/>
              </a:rPr>
              <a:t>manner in the following areas: special education, </a:t>
            </a:r>
          </a:p>
          <a:p>
            <a:pPr marL="137160" marR="0" indent="0" algn="just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i="1" spc="-40">
                <a:solidFill>
                  <a:srgbClr val="000000"/>
                </a:solidFill>
                <a:latin typeface="Verdana" panose="02020603050405020304" pitchFamily="2"/>
              </a:rPr>
              <a:t>student/staff attendance and the organizational </a:t>
            </a:r>
          </a:p>
          <a:p>
            <a:pPr marL="137160" marR="0" indent="0" algn="just">
              <a:lnSpc>
                <a:spcPts val="3000"/>
              </a:lnSpc>
              <a:spcBef>
                <a:spcPts val="0"/>
              </a:spcBef>
              <a:spcAft>
                <a:spcPts val="335"/>
              </a:spcAft>
            </a:pPr>
            <a:r>
              <a:rPr lang="en-US" sz="2100" i="1" spc="-75">
                <a:solidFill>
                  <a:srgbClr val="000000"/>
                </a:solidFill>
                <a:latin typeface="Verdana" panose="02020603050405020304" pitchFamily="2"/>
              </a:rPr>
              <a:t>management structure </a:t>
            </a:r>
            <a:r>
              <a:rPr lang="en-US" sz="2350" i="1" spc="-75">
                <a:solidFill>
                  <a:srgbClr val="000000"/>
                </a:solidFill>
                <a:latin typeface="Verdana" panose="02020603050405020304" pitchFamily="2"/>
              </a:rPr>
              <a:t>of </a:t>
            </a:r>
            <a:r>
              <a:rPr lang="en-US" sz="2100" i="1" spc="-75">
                <a:solidFill>
                  <a:srgbClr val="000000"/>
                </a:solidFill>
                <a:latin typeface="Verdana" panose="02020603050405020304" pitchFamily="2"/>
              </a:rPr>
              <a:t>the district.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0"/>
          </p:nvPr>
        </p:nvSpPr>
        <p:spPr>
          <a:xfrm>
            <a:off x="1167130" y="1043940"/>
            <a:ext cx="2822575" cy="5403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135">
                <a:solidFill>
                  <a:srgbClr val="94C600"/>
                </a:solidFill>
                <a:latin typeface="Arial" panose="02020603050405020304" pitchFamily="2"/>
              </a:rPr>
              <a:t>MTSD Goals: 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idx="10"/>
          </p:nvPr>
        </p:nvSpPr>
        <p:spPr>
          <a:xfrm>
            <a:off x="1319530" y="1923415"/>
            <a:ext cx="6330950" cy="1822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0" indent="0" algn="just">
              <a:lnSpc>
                <a:spcPts val="2900"/>
              </a:lnSpc>
              <a:spcAft>
                <a:spcPts val="0"/>
              </a:spcAft>
            </a:pPr>
            <a:r>
              <a:rPr lang="en-US" sz="2100" i="1" spc="-75">
                <a:solidFill>
                  <a:srgbClr val="000000"/>
                </a:solidFill>
                <a:latin typeface="Verdana" panose="02020603050405020304" pitchFamily="2"/>
              </a:rPr>
              <a:t>Goal 3 – To identify and implement social-</a:t>
            </a:r>
            <a:r>
              <a:rPr lang="en-US" sz="10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  <a:p>
            <a:pPr marL="137160" marR="0" indent="0" algn="just">
              <a:lnSpc>
                <a:spcPts val="2900"/>
              </a:lnSpc>
              <a:spcBef>
                <a:spcPts val="10"/>
              </a:spcBef>
              <a:spcAft>
                <a:spcPts val="0"/>
              </a:spcAft>
            </a:pPr>
            <a:r>
              <a:rPr lang="en-US" sz="2100" i="1" spc="-40">
                <a:solidFill>
                  <a:srgbClr val="000000"/>
                </a:solidFill>
                <a:latin typeface="Verdana" panose="02020603050405020304" pitchFamily="2"/>
              </a:rPr>
              <a:t>emotional programming appropriate for all </a:t>
            </a:r>
          </a:p>
          <a:p>
            <a:pPr marL="1371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i="1" spc="-75">
                <a:solidFill>
                  <a:srgbClr val="000000"/>
                </a:solidFill>
                <a:latin typeface="Verdana" panose="02020603050405020304" pitchFamily="2"/>
              </a:rPr>
              <a:t>schools by June, 2015 and identify the </a:t>
            </a:r>
          </a:p>
          <a:p>
            <a:pPr marL="137160" marR="0" indent="0" algn="just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i="1" spc="-80">
                <a:solidFill>
                  <a:srgbClr val="000000"/>
                </a:solidFill>
                <a:latin typeface="Verdana" panose="02020603050405020304" pitchFamily="2"/>
              </a:rPr>
              <a:t>appropriate assessments to measure the efficacy </a:t>
            </a:r>
          </a:p>
          <a:p>
            <a:pPr marL="1371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i="1" spc="-75">
                <a:solidFill>
                  <a:srgbClr val="000000"/>
                </a:solidFill>
                <a:latin typeface="Verdana" panose="02020603050405020304" pitchFamily="2"/>
              </a:rPr>
              <a:t>of the programs.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idx="10"/>
          </p:nvPr>
        </p:nvSpPr>
        <p:spPr>
          <a:xfrm>
            <a:off x="1319530" y="4210050"/>
            <a:ext cx="5547360" cy="3860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0" rIns="0" bIns="0" anchor="t"/>
          <a:lstStyle/>
          <a:p>
            <a:pPr marL="0" marR="0" indent="0" algn="l">
              <a:lnSpc>
                <a:spcPts val="2800"/>
              </a:lnSpc>
              <a:spcAft>
                <a:spcPts val="0"/>
              </a:spcAft>
            </a:pPr>
            <a:r>
              <a:rPr lang="en-US" sz="2100" i="1" spc="-85">
                <a:solidFill>
                  <a:srgbClr val="000000"/>
                </a:solidFill>
                <a:latin typeface="Verdana" panose="02020603050405020304" pitchFamily="2"/>
              </a:rPr>
              <a:t>Goal 4 – To explore the feasibility of full day 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10"/>
          </p:nvPr>
        </p:nvSpPr>
        <p:spPr>
          <a:xfrm>
            <a:off x="1475105" y="4596130"/>
            <a:ext cx="5467985" cy="4121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5000"/>
          </a:bodyPr>
          <a:lstStyle/>
          <a:p>
            <a:pPr marL="0" marR="0" indent="0" algn="l">
              <a:lnSpc>
                <a:spcPts val="2900"/>
              </a:lnSpc>
              <a:spcAft>
                <a:spcPts val="310"/>
              </a:spcAft>
            </a:pPr>
            <a:r>
              <a:rPr lang="en-US" sz="2100" i="1" spc="-80">
                <a:solidFill>
                  <a:srgbClr val="000000"/>
                </a:solidFill>
                <a:latin typeface="Verdana" panose="02020603050405020304" pitchFamily="2"/>
              </a:rPr>
              <a:t>kindergarten for the 2016-2017 school year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idx="10"/>
          </p:nvPr>
        </p:nvSpPr>
        <p:spPr>
          <a:xfrm>
            <a:off x="835025" y="655320"/>
            <a:ext cx="7031990" cy="17976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27432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550" i="1" spc="0">
                <a:solidFill>
                  <a:srgbClr val="94C600"/>
                </a:solidFill>
                <a:latin typeface="Verdana" panose="02020603050405020304" pitchFamily="2"/>
              </a:rPr>
              <a:t>Goal 1 – To develop specific communication protocols with parents, staff and community members that are consistent in message and reflect the vision of the district to engage each child in reaching his/her fullest potential. </a:t>
            </a:r>
          </a:p>
          <a:p>
            <a:pPr marL="0" marR="0" indent="457200" algn="l">
              <a:lnSpc>
                <a:spcPts val="3100"/>
              </a:lnSpc>
              <a:spcBef>
                <a:spcPts val="1900"/>
              </a:spcBef>
              <a:spcAft>
                <a:spcPts val="490"/>
              </a:spcAft>
              <a:buFont typeface="Wingdings"/>
              <a:buChar char="·"/>
            </a:pPr>
            <a:r>
              <a:rPr lang="en-US" sz="2800" spc="15">
                <a:solidFill>
                  <a:srgbClr val="3E3D2D"/>
                </a:solidFill>
                <a:latin typeface="Arial" panose="02020603050405020304" pitchFamily="2"/>
              </a:rPr>
              <a:t>Professional development: 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idx="10"/>
          </p:nvPr>
        </p:nvSpPr>
        <p:spPr>
          <a:xfrm>
            <a:off x="1292225" y="2453005"/>
            <a:ext cx="4636135" cy="3892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457200" algn="l">
              <a:lnSpc>
                <a:spcPts val="3000"/>
              </a:lnSpc>
              <a:spcAft>
                <a:spcPts val="0"/>
              </a:spcAft>
              <a:buFont typeface="Wingdings"/>
              <a:buChar char="·"/>
            </a:pPr>
            <a:r>
              <a:rPr lang="en-US" sz="2800" spc="5">
                <a:solidFill>
                  <a:srgbClr val="3E3D2D"/>
                </a:solidFill>
                <a:latin typeface="Arial" panose="02020603050405020304" pitchFamily="2"/>
              </a:rPr>
              <a:t>Differentiated Instruction 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idx="10"/>
          </p:nvPr>
        </p:nvSpPr>
        <p:spPr>
          <a:xfrm>
            <a:off x="1292225" y="2883535"/>
            <a:ext cx="5931535" cy="1397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940" rIns="0" bIns="0" anchor="t"/>
          <a:lstStyle/>
          <a:p>
            <a:pPr marL="0" marR="0" indent="457200" algn="l">
              <a:lnSpc>
                <a:spcPts val="3100"/>
              </a:lnSpc>
              <a:spcAft>
                <a:spcPts val="0"/>
              </a:spcAft>
              <a:buFont typeface="Wingdings"/>
              <a:buChar char="·"/>
            </a:pPr>
            <a:r>
              <a:rPr lang="en-US" sz="2800" spc="15">
                <a:solidFill>
                  <a:srgbClr val="3E3D2D"/>
                </a:solidFill>
                <a:latin typeface="Arial" panose="02020603050405020304" pitchFamily="2"/>
              </a:rPr>
              <a:t>Next Generation Science </a:t>
            </a:r>
          </a:p>
          <a:p>
            <a:pPr marL="457200" marR="0" indent="0" algn="l">
              <a:lnSpc>
                <a:spcPts val="3200"/>
              </a:lnSpc>
              <a:spcBef>
                <a:spcPts val="425"/>
              </a:spcBef>
              <a:spcAft>
                <a:spcPts val="0"/>
              </a:spcAft>
            </a:pPr>
            <a:r>
              <a:rPr lang="en-US" sz="2800" spc="45">
                <a:solidFill>
                  <a:srgbClr val="3E3D2D"/>
                </a:solidFill>
                <a:latin typeface="Arial" panose="02020603050405020304" pitchFamily="2"/>
              </a:rPr>
              <a:t>Standards </a:t>
            </a:r>
          </a:p>
          <a:p>
            <a:pPr marL="0" marR="0" indent="457200" algn="l">
              <a:lnSpc>
                <a:spcPts val="3100"/>
              </a:lnSpc>
              <a:spcBef>
                <a:spcPts val="545"/>
              </a:spcBef>
              <a:spcAft>
                <a:spcPts val="515"/>
              </a:spcAft>
              <a:buFont typeface="Wingdings"/>
              <a:buChar char="·"/>
            </a:pPr>
            <a:r>
              <a:rPr lang="en-US" sz="2800" spc="-30">
                <a:solidFill>
                  <a:srgbClr val="3E3D2D"/>
                </a:solidFill>
                <a:latin typeface="Arial" panose="02020603050405020304" pitchFamily="2"/>
              </a:rPr>
              <a:t>Columbia Teacher’s College (TC) 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idx="10"/>
          </p:nvPr>
        </p:nvSpPr>
        <p:spPr>
          <a:xfrm>
            <a:off x="1292225" y="4281170"/>
            <a:ext cx="6205855" cy="17614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457200" algn="l">
              <a:lnSpc>
                <a:spcPts val="3100"/>
              </a:lnSpc>
              <a:spcAft>
                <a:spcPts val="0"/>
              </a:spcAft>
              <a:buFont typeface="Wingdings"/>
              <a:buChar char="·"/>
            </a:pPr>
            <a:r>
              <a:rPr lang="en-US" sz="2800" spc="-45">
                <a:solidFill>
                  <a:srgbClr val="3E3D2D"/>
                </a:solidFill>
                <a:latin typeface="Arial" panose="02020603050405020304" pitchFamily="2"/>
              </a:rPr>
              <a:t>DBQ </a:t>
            </a:r>
          </a:p>
          <a:p>
            <a:pPr marL="0" marR="0" indent="45720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40">
                <a:solidFill>
                  <a:srgbClr val="3E3D2D"/>
                </a:solidFill>
                <a:latin typeface="Arial" panose="02020603050405020304" pitchFamily="2"/>
              </a:rPr>
              <a:t>New Staff Academy </a:t>
            </a:r>
          </a:p>
          <a:p>
            <a:pPr marL="457200" marR="0" indent="45720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0">
                <a:solidFill>
                  <a:srgbClr val="3E3D2D"/>
                </a:solidFill>
                <a:latin typeface="Arial" panose="02020603050405020304" pitchFamily="2"/>
              </a:rPr>
              <a:t>Mentoring/Shoulder to Lean On </a:t>
            </a:r>
          </a:p>
          <a:p>
            <a:pPr marL="0" marR="0" indent="457200" algn="l">
              <a:lnSpc>
                <a:spcPts val="3000"/>
              </a:lnSpc>
              <a:spcBef>
                <a:spcPts val="54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0">
                <a:solidFill>
                  <a:srgbClr val="3E3D2D"/>
                </a:solidFill>
                <a:latin typeface="Arial" panose="02020603050405020304" pitchFamily="2"/>
              </a:rPr>
              <a:t>Curriculum Revisions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37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1" name="Text Placeholder 40"/>
          <p:cNvSpPr>
            <a:spLocks noGrp="1"/>
          </p:cNvSpPr>
          <p:nvPr>
            <p:ph type="body" idx="10"/>
          </p:nvPr>
        </p:nvSpPr>
        <p:spPr>
          <a:xfrm>
            <a:off x="1106170" y="966470"/>
            <a:ext cx="6760845" cy="1106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550" i="1" spc="0">
                <a:solidFill>
                  <a:srgbClr val="94C600"/>
                </a:solidFill>
                <a:latin typeface="Verdana" panose="02020603050405020304" pitchFamily="2"/>
              </a:rPr>
              <a:t>Goal 1 – To develop specific communication protocols with parents, staff and community members that are consistent in message and reflect the vision of the district to engage each child in reaching his/her fullest potential. 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idx="10"/>
          </p:nvPr>
        </p:nvSpPr>
        <p:spPr>
          <a:xfrm>
            <a:off x="1158240" y="2470150"/>
            <a:ext cx="6489065" cy="32556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0" rIns="0" bIns="0" anchor="t"/>
          <a:lstStyle/>
          <a:p>
            <a:pPr marL="0" marR="0" indent="457200" algn="l">
              <a:lnSpc>
                <a:spcPts val="3100"/>
              </a:lnSpc>
              <a:spcAft>
                <a:spcPts val="0"/>
              </a:spcAft>
              <a:buFont typeface="Wingdings"/>
              <a:buChar char="·"/>
            </a:pPr>
            <a:r>
              <a:rPr lang="en-US" sz="2800" spc="-40">
                <a:solidFill>
                  <a:srgbClr val="3E3D2D"/>
                </a:solidFill>
                <a:latin typeface="Arial" panose="02020603050405020304" pitchFamily="2"/>
              </a:rPr>
              <a:t>Professional development designed </a:t>
            </a:r>
          </a:p>
          <a:p>
            <a:pPr marL="457200" marR="0" indent="0" algn="l">
              <a:lnSpc>
                <a:spcPts val="3200"/>
              </a:lnSpc>
              <a:spcBef>
                <a:spcPts val="380"/>
              </a:spcBef>
              <a:spcAft>
                <a:spcPts val="0"/>
              </a:spcAft>
            </a:pPr>
            <a:r>
              <a:rPr lang="en-US" sz="2800" spc="-20">
                <a:solidFill>
                  <a:srgbClr val="3E3D2D"/>
                </a:solidFill>
                <a:latin typeface="Arial" panose="02020603050405020304" pitchFamily="2"/>
              </a:rPr>
              <a:t>to leverage/ home to school </a:t>
            </a:r>
          </a:p>
          <a:p>
            <a:pPr marL="457200" marR="0" indent="0" algn="l">
              <a:lnSpc>
                <a:spcPts val="3200"/>
              </a:lnSpc>
              <a:spcBef>
                <a:spcPts val="405"/>
              </a:spcBef>
              <a:spcAft>
                <a:spcPts val="0"/>
              </a:spcAft>
            </a:pPr>
            <a:r>
              <a:rPr lang="en-US" sz="2800" spc="-10">
                <a:solidFill>
                  <a:srgbClr val="3E3D2D"/>
                </a:solidFill>
                <a:latin typeface="Arial" panose="02020603050405020304" pitchFamily="2"/>
              </a:rPr>
              <a:t>connections </a:t>
            </a:r>
          </a:p>
          <a:p>
            <a:pPr marL="457200" marR="0" indent="457200" algn="l">
              <a:lnSpc>
                <a:spcPts val="3100"/>
              </a:lnSpc>
              <a:spcBef>
                <a:spcPts val="52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-10">
                <a:solidFill>
                  <a:srgbClr val="3E3D2D"/>
                </a:solidFill>
                <a:latin typeface="Arial" panose="02020603050405020304" pitchFamily="2"/>
              </a:rPr>
              <a:t>Performance Matters </a:t>
            </a:r>
          </a:p>
          <a:p>
            <a:pPr marL="457200" marR="0" indent="457200" algn="l">
              <a:lnSpc>
                <a:spcPts val="3100"/>
              </a:lnSpc>
              <a:spcBef>
                <a:spcPts val="52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-35">
                <a:solidFill>
                  <a:srgbClr val="3E3D2D"/>
                </a:solidFill>
                <a:latin typeface="Arial" panose="02020603050405020304" pitchFamily="2"/>
              </a:rPr>
              <a:t>Rubicon Atlas </a:t>
            </a:r>
          </a:p>
          <a:p>
            <a:pPr marL="457200" marR="0" indent="457200" algn="l">
              <a:lnSpc>
                <a:spcPts val="3100"/>
              </a:lnSpc>
              <a:spcBef>
                <a:spcPts val="52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-50">
                <a:solidFill>
                  <a:srgbClr val="3E3D2D"/>
                </a:solidFill>
                <a:latin typeface="Arial" panose="02020603050405020304" pitchFamily="2"/>
              </a:rPr>
              <a:t>MAP testing </a:t>
            </a:r>
          </a:p>
          <a:p>
            <a:pPr marL="457200" marR="0" indent="457200" algn="l">
              <a:lnSpc>
                <a:spcPts val="3100"/>
              </a:lnSpc>
              <a:spcBef>
                <a:spcPts val="525"/>
              </a:spcBef>
              <a:spcAft>
                <a:spcPts val="470"/>
              </a:spcAft>
              <a:buFont typeface="Wingdings"/>
              <a:buChar char="·"/>
            </a:pPr>
            <a:r>
              <a:rPr lang="en-US" sz="2800" spc="-50">
                <a:solidFill>
                  <a:srgbClr val="3E3D2D"/>
                </a:solidFill>
                <a:latin typeface="Arial" panose="02020603050405020304" pitchFamily="2"/>
              </a:rPr>
              <a:t>Odyssey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idx="10"/>
          </p:nvPr>
        </p:nvSpPr>
        <p:spPr>
          <a:xfrm>
            <a:off x="1106170" y="689610"/>
            <a:ext cx="6849110" cy="13830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550" i="1" spc="-35">
                <a:solidFill>
                  <a:srgbClr val="94C600"/>
                </a:solidFill>
                <a:latin typeface="Verdana" panose="02020603050405020304" pitchFamily="2"/>
              </a:rPr>
              <a:t>Goal 2 – To review, evaluate and assess current programs and staffing structures to determine gaps/needs; make specific recommendations to the Board to address in a fiscally responsible and efficient manner in the following areas: special education, student/staff attendance and the organizational management structure of the district. 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idx="10"/>
          </p:nvPr>
        </p:nvSpPr>
        <p:spPr>
          <a:xfrm>
            <a:off x="1158240" y="2317115"/>
            <a:ext cx="6056630" cy="13646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4135" rIns="0" bIns="0" anchor="t"/>
          <a:lstStyle/>
          <a:p>
            <a:pPr marL="0" marR="0" indent="411480" algn="l">
              <a:lnSpc>
                <a:spcPts val="3100"/>
              </a:lnSpc>
              <a:spcAft>
                <a:spcPts val="0"/>
              </a:spcAft>
              <a:buFont typeface="Wingdings"/>
              <a:buChar char="·"/>
            </a:pPr>
            <a:r>
              <a:rPr lang="en-US" sz="2800" spc="-10">
                <a:solidFill>
                  <a:srgbClr val="3E3D2D"/>
                </a:solidFill>
                <a:latin typeface="Arial" panose="02020603050405020304" pitchFamily="2"/>
              </a:rPr>
              <a:t>Aligning our curriculum and </a:t>
            </a:r>
          </a:p>
          <a:p>
            <a:pPr marL="411480" marR="0" indent="0" algn="l">
              <a:lnSpc>
                <a:spcPts val="3200"/>
              </a:lnSpc>
              <a:spcBef>
                <a:spcPts val="390"/>
              </a:spcBef>
              <a:spcAft>
                <a:spcPts val="0"/>
              </a:spcAft>
            </a:pPr>
            <a:r>
              <a:rPr lang="en-US" sz="2800" spc="-45">
                <a:solidFill>
                  <a:srgbClr val="3E3D2D"/>
                </a:solidFill>
                <a:latin typeface="Arial" panose="02020603050405020304" pitchFamily="2"/>
              </a:rPr>
              <a:t>assessments to New Jersey Core </a:t>
            </a:r>
          </a:p>
          <a:p>
            <a:pPr marL="411480" marR="0" indent="0" algn="l">
              <a:lnSpc>
                <a:spcPts val="31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2800" spc="-10">
                <a:solidFill>
                  <a:srgbClr val="3E3D2D"/>
                </a:solidFill>
                <a:latin typeface="Arial" panose="02020603050405020304" pitchFamily="2"/>
              </a:rPr>
              <a:t>Curriculum Content Standards </a:t>
            </a:r>
          </a:p>
        </p:txBody>
      </p:sp>
      <p:sp>
        <p:nvSpPr>
          <p:cNvPr id="50" name="Text Placeholder 49"/>
          <p:cNvSpPr>
            <a:spLocks noGrp="1"/>
          </p:cNvSpPr>
          <p:nvPr>
            <p:ph type="body" idx="10"/>
          </p:nvPr>
        </p:nvSpPr>
        <p:spPr>
          <a:xfrm>
            <a:off x="1158240" y="3683000"/>
            <a:ext cx="6559550" cy="28047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6675" rIns="0" bIns="0" anchor="t"/>
          <a:lstStyle/>
          <a:p>
            <a:pPr marL="0" marR="0" indent="457200" algn="l">
              <a:lnSpc>
                <a:spcPts val="3100"/>
              </a:lnSpc>
              <a:spcAft>
                <a:spcPts val="0"/>
              </a:spcAft>
              <a:buFont typeface="Wingdings"/>
              <a:buChar char="·"/>
            </a:pPr>
            <a:r>
              <a:rPr lang="en-US" sz="2800" spc="-80">
                <a:solidFill>
                  <a:srgbClr val="3E3D2D"/>
                </a:solidFill>
                <a:latin typeface="Arial" panose="02020603050405020304" pitchFamily="2"/>
              </a:rPr>
              <a:t>NGSS/ DBQ </a:t>
            </a:r>
          </a:p>
          <a:p>
            <a:pPr marL="0" marR="0" indent="457200" algn="l">
              <a:lnSpc>
                <a:spcPts val="3100"/>
              </a:lnSpc>
              <a:spcBef>
                <a:spcPts val="53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-20">
                <a:solidFill>
                  <a:srgbClr val="3E3D2D"/>
                </a:solidFill>
                <a:latin typeface="Arial" panose="02020603050405020304" pitchFamily="2"/>
              </a:rPr>
              <a:t>3rd year of our partnership with </a:t>
            </a:r>
          </a:p>
          <a:p>
            <a:pPr marL="457200" marR="0" indent="0" algn="l">
              <a:lnSpc>
                <a:spcPts val="32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2800" spc="-35">
                <a:solidFill>
                  <a:srgbClr val="3E3D2D"/>
                </a:solidFill>
                <a:latin typeface="Arial" panose="02020603050405020304" pitchFamily="2"/>
              </a:rPr>
              <a:t>Columbia Teacher’s College </a:t>
            </a:r>
          </a:p>
          <a:p>
            <a:pPr marL="0" marR="0" indent="457200" algn="l">
              <a:lnSpc>
                <a:spcPts val="3100"/>
              </a:lnSpc>
              <a:spcBef>
                <a:spcPts val="53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-25">
                <a:solidFill>
                  <a:srgbClr val="3E3D2D"/>
                </a:solidFill>
                <a:latin typeface="Arial" panose="02020603050405020304" pitchFamily="2"/>
              </a:rPr>
              <a:t>Embedding instructional technology </a:t>
            </a:r>
          </a:p>
          <a:p>
            <a:pPr marL="457200" marR="0" indent="0" algn="l">
              <a:lnSpc>
                <a:spcPts val="32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2800" spc="-20">
                <a:solidFill>
                  <a:srgbClr val="3E3D2D"/>
                </a:solidFill>
                <a:latin typeface="Arial" panose="02020603050405020304" pitchFamily="2"/>
              </a:rPr>
              <a:t>into our daily practices </a:t>
            </a:r>
          </a:p>
          <a:p>
            <a:pPr marL="0" marR="0" indent="457200" algn="l">
              <a:lnSpc>
                <a:spcPts val="3100"/>
              </a:lnSpc>
              <a:spcBef>
                <a:spcPts val="535"/>
              </a:spcBef>
              <a:spcAft>
                <a:spcPts val="455"/>
              </a:spcAft>
              <a:buFont typeface="Wingdings"/>
              <a:buChar char="·"/>
            </a:pPr>
            <a:r>
              <a:rPr lang="en-US" sz="2800" spc="-10">
                <a:solidFill>
                  <a:srgbClr val="3E3D2D"/>
                </a:solidFill>
                <a:latin typeface="Arial" panose="02020603050405020304" pitchFamily="2"/>
              </a:rPr>
              <a:t>Teachscape/Teacher Evaluation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56" name="Text Placeholder 55"/>
          <p:cNvSpPr>
            <a:spLocks noGrp="1"/>
          </p:cNvSpPr>
          <p:nvPr>
            <p:ph type="body" idx="10"/>
          </p:nvPr>
        </p:nvSpPr>
        <p:spPr>
          <a:xfrm>
            <a:off x="1134110" y="804545"/>
            <a:ext cx="6546850" cy="8324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200"/>
              </a:lnSpc>
              <a:spcAft>
                <a:spcPts val="10"/>
              </a:spcAft>
            </a:pPr>
            <a:r>
              <a:rPr lang="en-US" sz="1550" i="1" spc="-45">
                <a:solidFill>
                  <a:srgbClr val="94C600"/>
                </a:solidFill>
                <a:latin typeface="Verdana" panose="02020603050405020304" pitchFamily="2"/>
              </a:rPr>
              <a:t>Goal 3 – To identify and implement social-emotional programming appropriate for all schools by June, 2015 and identify the appropriate assessments to measure the efficacy of the programs. </a:t>
            </a:r>
          </a:p>
        </p:txBody>
      </p:sp>
      <p:sp>
        <p:nvSpPr>
          <p:cNvPr id="57" name="Text Placeholder 56"/>
          <p:cNvSpPr>
            <a:spLocks noGrp="1"/>
          </p:cNvSpPr>
          <p:nvPr>
            <p:ph type="body" idx="10"/>
          </p:nvPr>
        </p:nvSpPr>
        <p:spPr>
          <a:xfrm>
            <a:off x="822960" y="1882140"/>
            <a:ext cx="7464425" cy="1881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0" rIns="0" bIns="0" anchor="t"/>
          <a:lstStyle/>
          <a:p>
            <a:pPr marL="0" marR="0" indent="457200" algn="just">
              <a:lnSpc>
                <a:spcPts val="3100"/>
              </a:lnSpc>
              <a:spcAft>
                <a:spcPts val="0"/>
              </a:spcAft>
              <a:buFont typeface="Wingdings"/>
              <a:buChar char="·"/>
            </a:pPr>
            <a:r>
              <a:rPr lang="en-US" sz="2800" spc="25">
                <a:solidFill>
                  <a:srgbClr val="3E3D2D"/>
                </a:solidFill>
                <a:latin typeface="Arial" panose="02020603050405020304" pitchFamily="2"/>
              </a:rPr>
              <a:t>Professional development designed to </a:t>
            </a:r>
          </a:p>
          <a:p>
            <a:pPr marL="457200" marR="0" indent="0" algn="just">
              <a:lnSpc>
                <a:spcPts val="3200"/>
              </a:lnSpc>
              <a:spcBef>
                <a:spcPts val="375"/>
              </a:spcBef>
              <a:spcAft>
                <a:spcPts val="0"/>
              </a:spcAft>
            </a:pPr>
            <a:r>
              <a:rPr lang="en-US" sz="2800" spc="20">
                <a:solidFill>
                  <a:srgbClr val="3E3D2D"/>
                </a:solidFill>
                <a:latin typeface="Arial" panose="02020603050405020304" pitchFamily="2"/>
              </a:rPr>
              <a:t>meet the social emotional needs of our </a:t>
            </a:r>
          </a:p>
          <a:p>
            <a:pPr marL="457200" marR="0" indent="0" algn="just">
              <a:lnSpc>
                <a:spcPts val="3200"/>
              </a:lnSpc>
              <a:spcBef>
                <a:spcPts val="425"/>
              </a:spcBef>
              <a:spcAft>
                <a:spcPts val="0"/>
              </a:spcAft>
            </a:pPr>
            <a:r>
              <a:rPr lang="en-US" sz="2800" spc="25">
                <a:solidFill>
                  <a:srgbClr val="3E3D2D"/>
                </a:solidFill>
                <a:latin typeface="Arial" panose="02020603050405020304" pitchFamily="2"/>
              </a:rPr>
              <a:t>individual students </a:t>
            </a:r>
          </a:p>
          <a:p>
            <a:pPr marL="457200" marR="0" indent="457200" algn="just">
              <a:lnSpc>
                <a:spcPts val="3100"/>
              </a:lnSpc>
              <a:spcBef>
                <a:spcPts val="545"/>
              </a:spcBef>
              <a:spcAft>
                <a:spcPts val="465"/>
              </a:spcAft>
              <a:buFont typeface="Wingdings"/>
              <a:buChar char="·"/>
            </a:pPr>
            <a:r>
              <a:rPr lang="en-US" sz="2800" spc="0">
                <a:solidFill>
                  <a:srgbClr val="3E3D2D"/>
                </a:solidFill>
                <a:latin typeface="Arial" panose="02020603050405020304" pitchFamily="2"/>
              </a:rPr>
              <a:t>Implementation of Flexible Schedule at </a:t>
            </a:r>
          </a:p>
        </p:txBody>
      </p:sp>
      <p:sp>
        <p:nvSpPr>
          <p:cNvPr id="58" name="Text Placeholder 57"/>
          <p:cNvSpPr>
            <a:spLocks noGrp="1"/>
          </p:cNvSpPr>
          <p:nvPr>
            <p:ph type="body" idx="10"/>
          </p:nvPr>
        </p:nvSpPr>
        <p:spPr>
          <a:xfrm>
            <a:off x="822960" y="3763645"/>
            <a:ext cx="7433945" cy="22891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800" spc="-95">
                <a:solidFill>
                  <a:srgbClr val="3E3D2D"/>
                </a:solidFill>
                <a:latin typeface="Arial" panose="02020603050405020304" pitchFamily="2"/>
              </a:rPr>
              <a:t>UMS </a:t>
            </a:r>
          </a:p>
          <a:p>
            <a:pPr marL="457200" marR="0" indent="45720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0">
                <a:solidFill>
                  <a:srgbClr val="3E3D2D"/>
                </a:solidFill>
                <a:latin typeface="Arial" panose="02020603050405020304" pitchFamily="2"/>
              </a:rPr>
              <a:t>Anti-Defamation League (ADL) training </a:t>
            </a:r>
          </a:p>
          <a:p>
            <a:pPr marL="914400" marR="0" indent="41148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45">
                <a:solidFill>
                  <a:srgbClr val="3E3D2D"/>
                </a:solidFill>
                <a:latin typeface="Arial" panose="02020603050405020304" pitchFamily="2"/>
              </a:rPr>
              <a:t>All administrators </a:t>
            </a:r>
          </a:p>
          <a:p>
            <a:pPr marL="914400" marR="0" indent="45720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15">
                <a:solidFill>
                  <a:srgbClr val="3E3D2D"/>
                </a:solidFill>
                <a:latin typeface="Arial" panose="02020603050405020304" pitchFamily="2"/>
              </a:rPr>
              <a:t>School Safety teams </a:t>
            </a:r>
          </a:p>
          <a:p>
            <a:pPr marL="0" marR="0" indent="457200" algn="l">
              <a:lnSpc>
                <a:spcPts val="3100"/>
              </a:lnSpc>
              <a:spcBef>
                <a:spcPts val="545"/>
              </a:spcBef>
              <a:spcAft>
                <a:spcPts val="465"/>
              </a:spcAft>
              <a:buFont typeface="Wingdings"/>
              <a:buChar char="·"/>
            </a:pPr>
            <a:r>
              <a:rPr lang="en-US" sz="2800" spc="-5">
                <a:solidFill>
                  <a:srgbClr val="3E3D2D"/>
                </a:solidFill>
                <a:latin typeface="Arial" panose="02020603050405020304" pitchFamily="2"/>
              </a:rPr>
              <a:t>English Language Learners (ELL)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60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idx="10"/>
          </p:nvPr>
        </p:nvSpPr>
        <p:spPr>
          <a:xfrm>
            <a:off x="1151890" y="937895"/>
            <a:ext cx="6544310" cy="833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550" i="1" spc="-45">
                <a:solidFill>
                  <a:srgbClr val="94C600"/>
                </a:solidFill>
                <a:latin typeface="Verdana" panose="02020603050405020304" pitchFamily="2"/>
              </a:rPr>
              <a:t>Goal 3 – To identify and implement social-emotional programming appropriate for all schools by June, 2015 and identify the appropriate assessments to measure the efficacy of the programs. </a:t>
            </a:r>
          </a:p>
        </p:txBody>
      </p:sp>
      <p:sp>
        <p:nvSpPr>
          <p:cNvPr id="65" name="Text Placeholder 64"/>
          <p:cNvSpPr>
            <a:spLocks noGrp="1"/>
          </p:cNvSpPr>
          <p:nvPr>
            <p:ph type="body" idx="10"/>
          </p:nvPr>
        </p:nvSpPr>
        <p:spPr>
          <a:xfrm>
            <a:off x="1139825" y="2012950"/>
            <a:ext cx="6382385" cy="37655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2865" rIns="0" bIns="0" anchor="t"/>
          <a:lstStyle/>
          <a:p>
            <a:pPr marL="0" marR="0" indent="457200" algn="just">
              <a:lnSpc>
                <a:spcPts val="3100"/>
              </a:lnSpc>
              <a:spcAft>
                <a:spcPts val="0"/>
              </a:spcAft>
              <a:buFont typeface="Wingdings"/>
              <a:buChar char="·"/>
            </a:pPr>
            <a:r>
              <a:rPr lang="en-US" sz="2850" spc="-25">
                <a:solidFill>
                  <a:srgbClr val="3E3D2D"/>
                </a:solidFill>
                <a:latin typeface="Arial" panose="02020603050405020304" pitchFamily="2"/>
              </a:rPr>
              <a:t>71 ELL Students </a:t>
            </a:r>
          </a:p>
          <a:p>
            <a:pPr marL="0" marR="0" indent="502920" algn="just">
              <a:lnSpc>
                <a:spcPts val="3100"/>
              </a:lnSpc>
              <a:spcBef>
                <a:spcPts val="48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50" spc="-15">
                <a:solidFill>
                  <a:srgbClr val="3E3D2D"/>
                </a:solidFill>
                <a:latin typeface="Arial" panose="02020603050405020304" pitchFamily="2"/>
              </a:rPr>
              <a:t>17 Languages </a:t>
            </a:r>
          </a:p>
          <a:p>
            <a:pPr marL="0" marR="0" indent="0" algn="just">
              <a:lnSpc>
                <a:spcPts val="3100"/>
              </a:lnSpc>
              <a:spcBef>
                <a:spcPts val="875"/>
              </a:spcBef>
              <a:spcAft>
                <a:spcPts val="0"/>
              </a:spcAft>
            </a:pPr>
            <a:r>
              <a:rPr lang="en-US" sz="2800" b="1" spc="-20">
                <a:solidFill>
                  <a:srgbClr val="94C600"/>
                </a:solidFill>
                <a:latin typeface="Arial" panose="02020603050405020304" pitchFamily="2"/>
              </a:rPr>
              <a:t>ELL is not a class, but a demographic </a:t>
            </a:r>
          </a:p>
          <a:p>
            <a:pPr marL="0" marR="0" indent="228600" algn="just">
              <a:lnSpc>
                <a:spcPts val="3600"/>
              </a:lnSpc>
              <a:spcBef>
                <a:spcPts val="550"/>
              </a:spcBef>
              <a:spcAft>
                <a:spcPts val="0"/>
              </a:spcAft>
              <a:buFont typeface="Symbol"/>
              <a:buChar char="·"/>
            </a:pPr>
            <a:r>
              <a:rPr lang="en-US" sz="2850" spc="-15">
                <a:solidFill>
                  <a:srgbClr val="3E3D2D"/>
                </a:solidFill>
                <a:latin typeface="Arial" panose="02020603050405020304" pitchFamily="2"/>
              </a:rPr>
              <a:t>Spanish • Mandarin • Cantonese • </a:t>
            </a:r>
          </a:p>
          <a:p>
            <a:pPr marL="0" marR="0" indent="0" algn="just">
              <a:lnSpc>
                <a:spcPts val="3200"/>
              </a:lnSpc>
              <a:spcBef>
                <a:spcPts val="340"/>
              </a:spcBef>
              <a:spcAft>
                <a:spcPts val="0"/>
              </a:spcAft>
            </a:pPr>
            <a:r>
              <a:rPr lang="en-US" sz="2850" spc="-25">
                <a:solidFill>
                  <a:srgbClr val="3E3D2D"/>
                </a:solidFill>
                <a:latin typeface="Arial" panose="02020603050405020304" pitchFamily="2"/>
              </a:rPr>
              <a:t>Korean • Dutch • Hebrew • Japanese • </a:t>
            </a:r>
          </a:p>
          <a:p>
            <a:pPr marL="0" marR="0" indent="0" algn="just">
              <a:lnSpc>
                <a:spcPts val="3200"/>
              </a:lnSpc>
              <a:spcBef>
                <a:spcPts val="385"/>
              </a:spcBef>
              <a:spcAft>
                <a:spcPts val="0"/>
              </a:spcAft>
            </a:pPr>
            <a:r>
              <a:rPr lang="en-US" sz="2850" spc="-30">
                <a:solidFill>
                  <a:srgbClr val="3E3D2D"/>
                </a:solidFill>
                <a:latin typeface="Arial" panose="02020603050405020304" pitchFamily="2"/>
              </a:rPr>
              <a:t>Polish • French • Portuguese • Farsi • </a:t>
            </a:r>
          </a:p>
          <a:p>
            <a:pPr marL="0" marR="0" indent="0" algn="just">
              <a:lnSpc>
                <a:spcPts val="3200"/>
              </a:lnSpc>
              <a:spcBef>
                <a:spcPts val="385"/>
              </a:spcBef>
              <a:spcAft>
                <a:spcPts val="0"/>
              </a:spcAft>
            </a:pPr>
            <a:r>
              <a:rPr lang="en-US" sz="2850" spc="-25">
                <a:solidFill>
                  <a:srgbClr val="3E3D2D"/>
                </a:solidFill>
                <a:latin typeface="Arial" panose="02020603050405020304" pitchFamily="2"/>
              </a:rPr>
              <a:t>Danish • German • Arabic • Estonian • </a:t>
            </a:r>
          </a:p>
          <a:p>
            <a:pPr marL="0" marR="0" indent="0" algn="just">
              <a:lnSpc>
                <a:spcPts val="3100"/>
              </a:lnSpc>
              <a:spcBef>
                <a:spcPts val="385"/>
              </a:spcBef>
              <a:spcAft>
                <a:spcPts val="0"/>
              </a:spcAft>
            </a:pPr>
            <a:r>
              <a:rPr lang="en-US" sz="2850" spc="-30">
                <a:solidFill>
                  <a:srgbClr val="3E3D2D"/>
                </a:solidFill>
                <a:latin typeface="Arial" panose="02020603050405020304" pitchFamily="2"/>
              </a:rPr>
              <a:t>Swedish • Russian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Placeholder 67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71" name="Text Placeholder 70"/>
          <p:cNvSpPr>
            <a:spLocks noGrp="1"/>
          </p:cNvSpPr>
          <p:nvPr>
            <p:ph type="body" idx="10"/>
          </p:nvPr>
        </p:nvSpPr>
        <p:spPr>
          <a:xfrm>
            <a:off x="1316990" y="913765"/>
            <a:ext cx="6126480" cy="278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600" i="1" spc="-75">
                <a:solidFill>
                  <a:srgbClr val="94C600"/>
                </a:solidFill>
                <a:latin typeface="Verdana" panose="02020603050405020304" pitchFamily="2"/>
              </a:rPr>
              <a:t>Goal 4 – To explore the feasibility of full day kindergarten for the </a:t>
            </a:r>
          </a:p>
        </p:txBody>
      </p:sp>
      <p:sp>
        <p:nvSpPr>
          <p:cNvPr id="72" name="Text Placeholder 71"/>
          <p:cNvSpPr>
            <a:spLocks noGrp="1"/>
          </p:cNvSpPr>
          <p:nvPr>
            <p:ph type="body" idx="10"/>
          </p:nvPr>
        </p:nvSpPr>
        <p:spPr>
          <a:xfrm>
            <a:off x="1471930" y="1191895"/>
            <a:ext cx="2167255" cy="2711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25"/>
              </a:spcAft>
            </a:pPr>
            <a:r>
              <a:rPr lang="en-US" sz="1600" i="1" spc="-120">
                <a:solidFill>
                  <a:srgbClr val="94C600"/>
                </a:solidFill>
                <a:latin typeface="Verdana" panose="02020603050405020304" pitchFamily="2"/>
              </a:rPr>
              <a:t>2016-2017 school year. </a:t>
            </a:r>
          </a:p>
        </p:txBody>
      </p:sp>
      <p:sp>
        <p:nvSpPr>
          <p:cNvPr id="73" name="Text Placeholder 72"/>
          <p:cNvSpPr>
            <a:spLocks noGrp="1"/>
          </p:cNvSpPr>
          <p:nvPr>
            <p:ph type="body" idx="10"/>
          </p:nvPr>
        </p:nvSpPr>
        <p:spPr>
          <a:xfrm>
            <a:off x="1130935" y="1799590"/>
            <a:ext cx="3645535" cy="4102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800" spc="-40">
                <a:solidFill>
                  <a:srgbClr val="3E3D2D"/>
                </a:solidFill>
                <a:latin typeface="Arial" panose="02020603050405020304" pitchFamily="2"/>
              </a:rPr>
              <a:t>What has to happen? </a:t>
            </a:r>
          </a:p>
        </p:txBody>
      </p:sp>
      <p:sp>
        <p:nvSpPr>
          <p:cNvPr id="74" name="Text Placeholder 73"/>
          <p:cNvSpPr>
            <a:spLocks noGrp="1"/>
          </p:cNvSpPr>
          <p:nvPr>
            <p:ph type="body" idx="10"/>
          </p:nvPr>
        </p:nvSpPr>
        <p:spPr>
          <a:xfrm>
            <a:off x="1158240" y="2755265"/>
            <a:ext cx="6434455" cy="24117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2075" rIns="0" bIns="0" anchor="t"/>
          <a:lstStyle/>
          <a:p>
            <a:pPr marL="0" marR="0" indent="457200" algn="just">
              <a:lnSpc>
                <a:spcPts val="3100"/>
              </a:lnSpc>
              <a:spcAft>
                <a:spcPts val="0"/>
              </a:spcAft>
              <a:buFont typeface="Wingdings"/>
              <a:buChar char="·"/>
            </a:pPr>
            <a:r>
              <a:rPr lang="en-US" sz="2800" spc="-20">
                <a:solidFill>
                  <a:srgbClr val="3E3D2D"/>
                </a:solidFill>
                <a:latin typeface="Arial" panose="02020603050405020304" pitchFamily="2"/>
              </a:rPr>
              <a:t>Demographic Study (completed) </a:t>
            </a:r>
          </a:p>
          <a:p>
            <a:pPr marL="0" marR="0" indent="457200" algn="just">
              <a:lnSpc>
                <a:spcPts val="3100"/>
              </a:lnSpc>
              <a:spcBef>
                <a:spcPts val="48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-35">
                <a:solidFill>
                  <a:srgbClr val="3E3D2D"/>
                </a:solidFill>
                <a:latin typeface="Arial" panose="02020603050405020304" pitchFamily="2"/>
              </a:rPr>
              <a:t>Revisions to curriculum and </a:t>
            </a:r>
          </a:p>
          <a:p>
            <a:pPr marL="457200" marR="0" indent="0" algn="just">
              <a:lnSpc>
                <a:spcPts val="32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2800" spc="-30">
                <a:solidFill>
                  <a:srgbClr val="3E3D2D"/>
                </a:solidFill>
                <a:latin typeface="Arial" panose="02020603050405020304" pitchFamily="2"/>
              </a:rPr>
              <a:t>assessment </a:t>
            </a:r>
          </a:p>
          <a:p>
            <a:pPr marL="0" marR="0" indent="457200" algn="just">
              <a:lnSpc>
                <a:spcPts val="3100"/>
              </a:lnSpc>
              <a:spcBef>
                <a:spcPts val="535"/>
              </a:spcBef>
              <a:spcAft>
                <a:spcPts val="0"/>
              </a:spcAft>
              <a:buFont typeface="Wingdings"/>
              <a:buChar char="·"/>
            </a:pPr>
            <a:r>
              <a:rPr lang="en-US" sz="2800" spc="-35">
                <a:solidFill>
                  <a:srgbClr val="3E3D2D"/>
                </a:solidFill>
                <a:latin typeface="Arial" panose="02020603050405020304" pitchFamily="2"/>
              </a:rPr>
              <a:t>Exploration of related arts schedule </a:t>
            </a:r>
          </a:p>
          <a:p>
            <a:pPr marL="0" marR="0" indent="457200" algn="just">
              <a:lnSpc>
                <a:spcPts val="3100"/>
              </a:lnSpc>
              <a:spcBef>
                <a:spcPts val="535"/>
              </a:spcBef>
              <a:spcAft>
                <a:spcPts val="785"/>
              </a:spcAft>
              <a:buFont typeface="Wingdings"/>
              <a:buChar char="·"/>
            </a:pPr>
            <a:r>
              <a:rPr lang="en-US" sz="2800" spc="-35">
                <a:solidFill>
                  <a:srgbClr val="3E3D2D"/>
                </a:solidFill>
                <a:latin typeface="Arial" panose="02020603050405020304" pitchFamily="2"/>
              </a:rPr>
              <a:t>Report Card Revision Committee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2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4831080" y="2706370"/>
            <a:ext cx="2490470" cy="1659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6675" rIns="0" bIns="0" anchor="t"/>
          <a:lstStyle/>
          <a:p>
            <a:pPr marL="0" marR="0" indent="0" algn="l">
              <a:lnSpc>
                <a:spcPts val="3800"/>
              </a:lnSpc>
              <a:spcAft>
                <a:spcPts val="0"/>
              </a:spcAft>
            </a:pPr>
            <a:r>
              <a:rPr lang="en-US" sz="3400" spc="-70">
                <a:solidFill>
                  <a:srgbClr val="94C600"/>
                </a:solidFill>
                <a:latin typeface="Arial" panose="02020603050405020304" pitchFamily="2"/>
              </a:rPr>
              <a:t>Instructional </a:t>
            </a:r>
          </a:p>
          <a:p>
            <a:pPr marL="0" marR="0" indent="0" algn="l">
              <a:lnSpc>
                <a:spcPts val="3800"/>
              </a:lnSpc>
              <a:spcBef>
                <a:spcPts val="540"/>
              </a:spcBef>
              <a:spcAft>
                <a:spcPts val="0"/>
              </a:spcAft>
            </a:pPr>
            <a:r>
              <a:rPr lang="en-US" sz="3400" spc="-65">
                <a:solidFill>
                  <a:srgbClr val="94C600"/>
                </a:solidFill>
                <a:latin typeface="Arial" panose="02020603050405020304" pitchFamily="2"/>
              </a:rPr>
              <a:t>Services </a:t>
            </a:r>
          </a:p>
          <a:p>
            <a:pPr marL="0" marR="0" indent="0" algn="l">
              <a:lnSpc>
                <a:spcPts val="3800"/>
              </a:lnSpc>
              <a:spcBef>
                <a:spcPts val="515"/>
              </a:spcBef>
              <a:spcAft>
                <a:spcPts val="0"/>
              </a:spcAft>
            </a:pPr>
            <a:r>
              <a:rPr lang="en-US" sz="3400" spc="-25">
                <a:solidFill>
                  <a:srgbClr val="94C600"/>
                </a:solidFill>
                <a:latin typeface="Arial" panose="02020603050405020304" pitchFamily="2"/>
              </a:rPr>
              <a:t>Budget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4819015" y="4453890"/>
            <a:ext cx="2581275" cy="8324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0480" rIns="0" bIns="0" anchor="t"/>
          <a:lstStyle/>
          <a:p>
            <a:pPr marL="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1700" spc="-20">
                <a:solidFill>
                  <a:srgbClr val="000000"/>
                </a:solidFill>
                <a:latin typeface="Arial" panose="02020603050405020304" pitchFamily="2"/>
              </a:rPr>
              <a:t>Deborah Sarmir </a:t>
            </a:r>
          </a:p>
          <a:p>
            <a:pPr marL="0" marR="0" indent="0" algn="l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700" spc="-30">
                <a:solidFill>
                  <a:srgbClr val="000000"/>
                </a:solidFill>
                <a:latin typeface="Arial" panose="02020603050405020304" pitchFamily="2"/>
              </a:rPr>
              <a:t>Assistant Superintendent 2015-2016 School Year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79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-29183" y="32425"/>
            <a:ext cx="9144000" cy="6858000"/>
          </a:xfrm>
          <a:prstGeom prst="rect">
            <a:avLst/>
          </a:prstGeom>
        </p:spPr>
      </p:pic>
      <p:sp>
        <p:nvSpPr>
          <p:cNvPr id="80" name="Text Placeholder 79"/>
          <p:cNvSpPr>
            <a:spLocks noGrp="1"/>
          </p:cNvSpPr>
          <p:nvPr>
            <p:ph type="body" idx="10"/>
          </p:nvPr>
        </p:nvSpPr>
        <p:spPr>
          <a:xfrm>
            <a:off x="1905000" y="641985"/>
            <a:ext cx="5068570" cy="10820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195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spc="-5" dirty="0">
                <a:solidFill>
                  <a:srgbClr val="94C600"/>
                </a:solidFill>
                <a:latin typeface="Arial" panose="02020603050405020304" pitchFamily="2"/>
              </a:rPr>
              <a:t>Professional Learning and Curriculum </a:t>
            </a:r>
          </a:p>
          <a:p>
            <a:pPr marL="0" marR="0" indent="0" algn="ctr">
              <a:lnSpc>
                <a:spcPts val="250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2250" spc="15" dirty="0">
                <a:solidFill>
                  <a:srgbClr val="94C600"/>
                </a:solidFill>
                <a:latin typeface="Arial" panose="02020603050405020304" pitchFamily="2"/>
              </a:rPr>
              <a:t>Development </a:t>
            </a:r>
          </a:p>
          <a:p>
            <a:pPr marL="0" marR="0" indent="0" algn="ctr">
              <a:lnSpc>
                <a:spcPts val="2500"/>
              </a:lnSpc>
              <a:spcBef>
                <a:spcPts val="290"/>
              </a:spcBef>
              <a:spcAft>
                <a:spcPts val="0"/>
              </a:spcAft>
            </a:pPr>
            <a:r>
              <a:rPr lang="en-US" sz="2250" spc="10" dirty="0">
                <a:solidFill>
                  <a:srgbClr val="94C600"/>
                </a:solidFill>
                <a:latin typeface="Arial" panose="02020603050405020304" pitchFamily="2"/>
              </a:rPr>
              <a:t>2014/2015 to 2015/2016 </a:t>
            </a:r>
          </a:p>
        </p:txBody>
      </p:sp>
      <p:sp>
        <p:nvSpPr>
          <p:cNvPr id="81" name="Text Placeholder 80"/>
          <p:cNvSpPr>
            <a:spLocks noGrp="1"/>
          </p:cNvSpPr>
          <p:nvPr>
            <p:ph type="body" idx="10"/>
          </p:nvPr>
        </p:nvSpPr>
        <p:spPr>
          <a:xfrm>
            <a:off x="1066800" y="1790065"/>
            <a:ext cx="838200" cy="191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50"/>
              </a:spcAft>
            </a:pPr>
            <a:r>
              <a:rPr lang="en-US" sz="1500" b="1" spc="-20" dirty="0">
                <a:solidFill>
                  <a:srgbClr val="000000"/>
                </a:solidFill>
                <a:latin typeface="Arial" panose="02020603050405020304" pitchFamily="2"/>
              </a:rPr>
              <a:t>Activity</a:t>
            </a:r>
            <a:r>
              <a:rPr lang="en-US" sz="1500" spc="-20" dirty="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</p:txBody>
      </p:sp>
      <p:sp>
        <p:nvSpPr>
          <p:cNvPr id="82" name="Text Placeholder 81"/>
          <p:cNvSpPr>
            <a:spLocks noGrp="1"/>
          </p:cNvSpPr>
          <p:nvPr>
            <p:ph type="body" idx="10"/>
          </p:nvPr>
        </p:nvSpPr>
        <p:spPr>
          <a:xfrm>
            <a:off x="3474720" y="1790065"/>
            <a:ext cx="844550" cy="213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b="1" spc="-110" dirty="0">
                <a:solidFill>
                  <a:srgbClr val="000000"/>
                </a:solidFill>
                <a:latin typeface="Arial" panose="02020603050405020304" pitchFamily="2"/>
              </a:rPr>
              <a:t>2014-2015 </a:t>
            </a:r>
          </a:p>
        </p:txBody>
      </p:sp>
      <p:sp>
        <p:nvSpPr>
          <p:cNvPr id="83" name="Text Placeholder 82"/>
          <p:cNvSpPr>
            <a:spLocks noGrp="1"/>
          </p:cNvSpPr>
          <p:nvPr>
            <p:ph type="body" idx="10"/>
          </p:nvPr>
        </p:nvSpPr>
        <p:spPr>
          <a:xfrm>
            <a:off x="4977130" y="1790065"/>
            <a:ext cx="1706880" cy="2190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b="1" spc="-65" dirty="0">
                <a:solidFill>
                  <a:srgbClr val="000000"/>
                </a:solidFill>
                <a:latin typeface="Arial" panose="02020603050405020304" pitchFamily="2"/>
              </a:rPr>
              <a:t>Proposed 2015-2016 </a:t>
            </a:r>
          </a:p>
        </p:txBody>
      </p:sp>
      <p:sp>
        <p:nvSpPr>
          <p:cNvPr id="84" name="Text Placeholder 83"/>
          <p:cNvSpPr>
            <a:spLocks noGrp="1"/>
          </p:cNvSpPr>
          <p:nvPr>
            <p:ph type="body" idx="10"/>
          </p:nvPr>
        </p:nvSpPr>
        <p:spPr>
          <a:xfrm>
            <a:off x="1073150" y="2183131"/>
            <a:ext cx="1212850" cy="1790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b="1" spc="-40" dirty="0">
                <a:solidFill>
                  <a:srgbClr val="000000"/>
                </a:solidFill>
                <a:latin typeface="Arial" panose="02020603050405020304" pitchFamily="2"/>
              </a:rPr>
              <a:t>Curriculum </a:t>
            </a:r>
          </a:p>
        </p:txBody>
      </p:sp>
      <p:sp>
        <p:nvSpPr>
          <p:cNvPr id="85" name="Text Placeholder 84"/>
          <p:cNvSpPr>
            <a:spLocks noGrp="1"/>
          </p:cNvSpPr>
          <p:nvPr>
            <p:ph type="body" idx="10"/>
          </p:nvPr>
        </p:nvSpPr>
        <p:spPr>
          <a:xfrm>
            <a:off x="3477894" y="2195194"/>
            <a:ext cx="1094105" cy="2432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5"/>
              </a:spcAft>
            </a:pPr>
            <a:r>
              <a:rPr lang="en-US" sz="1500" spc="-60" dirty="0">
                <a:solidFill>
                  <a:srgbClr val="000000"/>
                </a:solidFill>
                <a:latin typeface="Arial" panose="02020603050405020304" pitchFamily="2"/>
              </a:rPr>
              <a:t>$92,434.00 </a:t>
            </a:r>
          </a:p>
        </p:txBody>
      </p:sp>
      <p:sp>
        <p:nvSpPr>
          <p:cNvPr id="86" name="Text Placeholder 85"/>
          <p:cNvSpPr>
            <a:spLocks noGrp="1"/>
          </p:cNvSpPr>
          <p:nvPr>
            <p:ph type="body" idx="10"/>
          </p:nvPr>
        </p:nvSpPr>
        <p:spPr>
          <a:xfrm>
            <a:off x="4968240" y="2183130"/>
            <a:ext cx="1944370" cy="2235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60"/>
              </a:spcAft>
            </a:pPr>
            <a:r>
              <a:rPr lang="en-US" sz="1500" b="1" spc="-70" dirty="0">
                <a:solidFill>
                  <a:srgbClr val="000000"/>
                </a:solidFill>
                <a:latin typeface="Arial" panose="02020603050405020304" pitchFamily="2"/>
              </a:rPr>
              <a:t>$98,040.00</a:t>
            </a:r>
            <a:r>
              <a:rPr lang="en-US" sz="1500" b="1" spc="-70" dirty="0">
                <a:solidFill>
                  <a:srgbClr val="0000FF"/>
                </a:solidFill>
                <a:latin typeface="Arial" panose="02020603050405020304" pitchFamily="2"/>
              </a:rPr>
              <a:t> (+$5,606.00</a:t>
            </a:r>
            <a:r>
              <a:rPr lang="en-US" sz="1500" spc="-70" dirty="0">
                <a:solidFill>
                  <a:srgbClr val="0000FF"/>
                </a:solidFill>
                <a:latin typeface="Arial" panose="02020603050405020304" pitchFamily="2"/>
              </a:rPr>
              <a:t>) </a:t>
            </a:r>
          </a:p>
        </p:txBody>
      </p:sp>
      <p:sp>
        <p:nvSpPr>
          <p:cNvPr id="87" name="Text Placeholder 86"/>
          <p:cNvSpPr>
            <a:spLocks noGrp="1"/>
          </p:cNvSpPr>
          <p:nvPr>
            <p:ph type="body" idx="10"/>
          </p:nvPr>
        </p:nvSpPr>
        <p:spPr>
          <a:xfrm>
            <a:off x="1069975" y="2592070"/>
            <a:ext cx="514985" cy="2139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500"/>
              </a:lnSpc>
              <a:spcAft>
                <a:spcPts val="0"/>
              </a:spcAft>
            </a:pPr>
            <a:r>
              <a:rPr lang="en-US" sz="1500" b="1" spc="-95" dirty="0">
                <a:solidFill>
                  <a:srgbClr val="000000"/>
                </a:solidFill>
                <a:latin typeface="Arial" panose="02020603050405020304" pitchFamily="2"/>
              </a:rPr>
              <a:t>Travel </a:t>
            </a:r>
          </a:p>
        </p:txBody>
      </p:sp>
      <p:sp>
        <p:nvSpPr>
          <p:cNvPr id="88" name="Text Placeholder 87"/>
          <p:cNvSpPr>
            <a:spLocks noGrp="1"/>
          </p:cNvSpPr>
          <p:nvPr>
            <p:ph type="body" idx="10"/>
          </p:nvPr>
        </p:nvSpPr>
        <p:spPr>
          <a:xfrm>
            <a:off x="3477894" y="2604135"/>
            <a:ext cx="1322705" cy="215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500" spc="-60" dirty="0">
                <a:solidFill>
                  <a:srgbClr val="000000"/>
                </a:solidFill>
                <a:latin typeface="Arial" panose="02020603050405020304" pitchFamily="2"/>
              </a:rPr>
              <a:t>$16,420.00 </a:t>
            </a:r>
          </a:p>
        </p:txBody>
      </p:sp>
      <p:sp>
        <p:nvSpPr>
          <p:cNvPr id="89" name="Text Placeholder 88"/>
          <p:cNvSpPr>
            <a:spLocks noGrp="1"/>
          </p:cNvSpPr>
          <p:nvPr>
            <p:ph type="body" idx="10"/>
          </p:nvPr>
        </p:nvSpPr>
        <p:spPr>
          <a:xfrm>
            <a:off x="4968240" y="2592070"/>
            <a:ext cx="1752600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5"/>
              </a:spcAft>
            </a:pPr>
            <a:r>
              <a:rPr lang="en-US" sz="1500" b="1" spc="-75" dirty="0">
                <a:solidFill>
                  <a:srgbClr val="000000"/>
                </a:solidFill>
                <a:latin typeface="Arial" panose="02020603050405020304" pitchFamily="2"/>
              </a:rPr>
              <a:t>$15,989.24</a:t>
            </a:r>
            <a:r>
              <a:rPr lang="en-US" sz="1500" b="1" spc="-75" dirty="0">
                <a:solidFill>
                  <a:srgbClr val="FF0000"/>
                </a:solidFill>
                <a:latin typeface="Arial" panose="02020603050405020304" pitchFamily="2"/>
              </a:rPr>
              <a:t> (-$431.00</a:t>
            </a:r>
            <a:r>
              <a:rPr lang="en-US" sz="1500" spc="-75" dirty="0">
                <a:solidFill>
                  <a:srgbClr val="FF0000"/>
                </a:solidFill>
                <a:latin typeface="Arial" panose="02020603050405020304" pitchFamily="2"/>
              </a:rPr>
              <a:t>) </a:t>
            </a:r>
          </a:p>
        </p:txBody>
      </p:sp>
      <p:sp>
        <p:nvSpPr>
          <p:cNvPr id="90" name="Text Placeholder 89"/>
          <p:cNvSpPr>
            <a:spLocks noGrp="1"/>
          </p:cNvSpPr>
          <p:nvPr>
            <p:ph type="body" idx="10"/>
          </p:nvPr>
        </p:nvSpPr>
        <p:spPr>
          <a:xfrm>
            <a:off x="990600" y="2971800"/>
            <a:ext cx="2660650" cy="2762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b="1" spc="-15" dirty="0">
                <a:solidFill>
                  <a:srgbClr val="000000"/>
                </a:solidFill>
                <a:latin typeface="Arial" panose="02020603050405020304" pitchFamily="2"/>
              </a:rPr>
              <a:t>Out of District Workshops </a:t>
            </a:r>
          </a:p>
        </p:txBody>
      </p:sp>
      <p:sp>
        <p:nvSpPr>
          <p:cNvPr id="91" name="Text Placeholder 90"/>
          <p:cNvSpPr>
            <a:spLocks noGrp="1"/>
          </p:cNvSpPr>
          <p:nvPr>
            <p:ph type="body" idx="10"/>
          </p:nvPr>
        </p:nvSpPr>
        <p:spPr>
          <a:xfrm>
            <a:off x="3477894" y="3012441"/>
            <a:ext cx="1246505" cy="1879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500" spc="-60" dirty="0">
                <a:solidFill>
                  <a:srgbClr val="000000"/>
                </a:solidFill>
                <a:latin typeface="Arial" panose="02020603050405020304" pitchFamily="2"/>
              </a:rPr>
              <a:t>$54,197.00 </a:t>
            </a:r>
          </a:p>
        </p:txBody>
      </p:sp>
      <p:sp>
        <p:nvSpPr>
          <p:cNvPr id="92" name="Text Placeholder 91"/>
          <p:cNvSpPr>
            <a:spLocks noGrp="1"/>
          </p:cNvSpPr>
          <p:nvPr>
            <p:ph type="body" idx="10"/>
          </p:nvPr>
        </p:nvSpPr>
        <p:spPr>
          <a:xfrm>
            <a:off x="4968240" y="3000375"/>
            <a:ext cx="2045335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30"/>
              </a:spcAft>
            </a:pPr>
            <a:r>
              <a:rPr lang="en-US" sz="1500" b="1" spc="-70" dirty="0">
                <a:solidFill>
                  <a:srgbClr val="000000"/>
                </a:solidFill>
                <a:latin typeface="Arial" panose="02020603050405020304" pitchFamily="2"/>
              </a:rPr>
              <a:t>$77,434.00</a:t>
            </a:r>
            <a:r>
              <a:rPr lang="en-US" sz="1500" b="1" spc="-70" dirty="0">
                <a:solidFill>
                  <a:srgbClr val="0000FF"/>
                </a:solidFill>
                <a:latin typeface="Arial" panose="02020603050405020304" pitchFamily="2"/>
              </a:rPr>
              <a:t> (+$23,237.00) </a:t>
            </a:r>
          </a:p>
        </p:txBody>
      </p:sp>
      <p:sp>
        <p:nvSpPr>
          <p:cNvPr id="93" name="Text Placeholder 92"/>
          <p:cNvSpPr>
            <a:spLocks noGrp="1"/>
          </p:cNvSpPr>
          <p:nvPr>
            <p:ph type="body" idx="10"/>
          </p:nvPr>
        </p:nvSpPr>
        <p:spPr>
          <a:xfrm>
            <a:off x="1073150" y="3628391"/>
            <a:ext cx="908050" cy="181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b="1" spc="-65" dirty="0" smtClean="0">
                <a:solidFill>
                  <a:srgbClr val="000000"/>
                </a:solidFill>
                <a:latin typeface="Arial" panose="02020603050405020304" pitchFamily="2"/>
              </a:rPr>
              <a:t>Supplies</a:t>
            </a:r>
          </a:p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spc="-65" dirty="0" smtClean="0">
                <a:solidFill>
                  <a:srgbClr val="000000"/>
                </a:solidFill>
                <a:latin typeface="Arial" panose="02020603050405020304" pitchFamily="2"/>
              </a:rPr>
              <a:t> </a:t>
            </a:r>
            <a:endParaRPr lang="en-US" sz="1500" spc="-65" dirty="0">
              <a:solidFill>
                <a:srgbClr val="000000"/>
              </a:solidFill>
              <a:latin typeface="Arial" panose="02020603050405020304" pitchFamily="2"/>
            </a:endParaRPr>
          </a:p>
        </p:txBody>
      </p:sp>
      <p:sp>
        <p:nvSpPr>
          <p:cNvPr id="94" name="Text Placeholder 93"/>
          <p:cNvSpPr>
            <a:spLocks noGrp="1"/>
          </p:cNvSpPr>
          <p:nvPr>
            <p:ph type="body" idx="10"/>
          </p:nvPr>
        </p:nvSpPr>
        <p:spPr>
          <a:xfrm>
            <a:off x="3477894" y="3640455"/>
            <a:ext cx="1170305" cy="169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500" spc="-60" dirty="0">
                <a:solidFill>
                  <a:srgbClr val="000000"/>
                </a:solidFill>
                <a:latin typeface="Arial" panose="02020603050405020304" pitchFamily="2"/>
              </a:rPr>
              <a:t>$22,899.00 </a:t>
            </a:r>
          </a:p>
        </p:txBody>
      </p:sp>
      <p:sp>
        <p:nvSpPr>
          <p:cNvPr id="95" name="Text Placeholder 94"/>
          <p:cNvSpPr>
            <a:spLocks noGrp="1"/>
          </p:cNvSpPr>
          <p:nvPr>
            <p:ph type="body" idx="10"/>
          </p:nvPr>
        </p:nvSpPr>
        <p:spPr>
          <a:xfrm>
            <a:off x="4968240" y="3628390"/>
            <a:ext cx="1898650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55"/>
              </a:spcAft>
            </a:pPr>
            <a:r>
              <a:rPr lang="en-US" sz="1500" b="1" spc="-75" dirty="0">
                <a:solidFill>
                  <a:srgbClr val="000000"/>
                </a:solidFill>
                <a:latin typeface="Arial" panose="02020603050405020304" pitchFamily="2"/>
              </a:rPr>
              <a:t>$16,646.00</a:t>
            </a:r>
            <a:r>
              <a:rPr lang="en-US" sz="1500" b="1" spc="-75" dirty="0">
                <a:solidFill>
                  <a:srgbClr val="FF0000"/>
                </a:solidFill>
                <a:latin typeface="Arial" panose="02020603050405020304" pitchFamily="2"/>
              </a:rPr>
              <a:t> (-$6,253.00) </a:t>
            </a:r>
          </a:p>
        </p:txBody>
      </p:sp>
      <p:sp>
        <p:nvSpPr>
          <p:cNvPr id="96" name="Text Placeholder 95"/>
          <p:cNvSpPr>
            <a:spLocks noGrp="1"/>
          </p:cNvSpPr>
          <p:nvPr>
            <p:ph type="body" idx="10"/>
          </p:nvPr>
        </p:nvSpPr>
        <p:spPr>
          <a:xfrm>
            <a:off x="1069975" y="4036694"/>
            <a:ext cx="1825625" cy="230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10"/>
              </a:spcAft>
            </a:pPr>
            <a:r>
              <a:rPr lang="en-US" sz="1500" b="1" spc="-30" dirty="0">
                <a:solidFill>
                  <a:srgbClr val="000000"/>
                </a:solidFill>
                <a:latin typeface="Arial" panose="02020603050405020304" pitchFamily="2"/>
              </a:rPr>
              <a:t>Turnkey Training </a:t>
            </a:r>
          </a:p>
        </p:txBody>
      </p:sp>
      <p:sp>
        <p:nvSpPr>
          <p:cNvPr id="97" name="Text Placeholder 96"/>
          <p:cNvSpPr>
            <a:spLocks noGrp="1"/>
          </p:cNvSpPr>
          <p:nvPr>
            <p:ph type="body" idx="10"/>
          </p:nvPr>
        </p:nvSpPr>
        <p:spPr>
          <a:xfrm>
            <a:off x="3477895" y="4048760"/>
            <a:ext cx="777240" cy="193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500" spc="-65" dirty="0">
                <a:solidFill>
                  <a:srgbClr val="000000"/>
                </a:solidFill>
                <a:latin typeface="Arial" panose="02020603050405020304" pitchFamily="2"/>
              </a:rPr>
              <a:t>$8,340.00 </a:t>
            </a:r>
          </a:p>
        </p:txBody>
      </p:sp>
      <p:sp>
        <p:nvSpPr>
          <p:cNvPr id="98" name="Text Placeholder 97"/>
          <p:cNvSpPr>
            <a:spLocks noGrp="1"/>
          </p:cNvSpPr>
          <p:nvPr>
            <p:ph type="body" idx="10"/>
          </p:nvPr>
        </p:nvSpPr>
        <p:spPr>
          <a:xfrm>
            <a:off x="4968240" y="4036695"/>
            <a:ext cx="1801495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10"/>
              </a:spcAft>
            </a:pPr>
            <a:r>
              <a:rPr lang="en-US" sz="1500" b="1" spc="-75" dirty="0">
                <a:solidFill>
                  <a:srgbClr val="000000"/>
                </a:solidFill>
                <a:latin typeface="Arial" panose="02020603050405020304" pitchFamily="2"/>
              </a:rPr>
              <a:t>$4,700.00</a:t>
            </a:r>
            <a:r>
              <a:rPr lang="en-US" sz="1500" b="1" spc="-75" dirty="0">
                <a:solidFill>
                  <a:srgbClr val="FF0000"/>
                </a:solidFill>
                <a:latin typeface="Arial" panose="02020603050405020304" pitchFamily="2"/>
              </a:rPr>
              <a:t> (-$3,640.00</a:t>
            </a:r>
            <a:r>
              <a:rPr lang="en-US" sz="1500" spc="-75" dirty="0">
                <a:solidFill>
                  <a:srgbClr val="FF0000"/>
                </a:solidFill>
                <a:latin typeface="Arial" panose="02020603050405020304" pitchFamily="2"/>
              </a:rPr>
              <a:t>) </a:t>
            </a:r>
          </a:p>
        </p:txBody>
      </p:sp>
      <p:sp>
        <p:nvSpPr>
          <p:cNvPr id="99" name="Text Placeholder 98"/>
          <p:cNvSpPr>
            <a:spLocks noGrp="1"/>
          </p:cNvSpPr>
          <p:nvPr>
            <p:ph type="body" idx="10"/>
          </p:nvPr>
        </p:nvSpPr>
        <p:spPr>
          <a:xfrm>
            <a:off x="1078864" y="4445000"/>
            <a:ext cx="2273935" cy="279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b="1" spc="-20" dirty="0">
                <a:solidFill>
                  <a:srgbClr val="000000"/>
                </a:solidFill>
                <a:latin typeface="Arial" panose="02020603050405020304" pitchFamily="2"/>
              </a:rPr>
              <a:t>District Staff Development </a:t>
            </a:r>
          </a:p>
        </p:txBody>
      </p:sp>
      <p:sp>
        <p:nvSpPr>
          <p:cNvPr id="100" name="Text Placeholder 99"/>
          <p:cNvSpPr>
            <a:spLocks noGrp="1"/>
          </p:cNvSpPr>
          <p:nvPr>
            <p:ph type="body" idx="10"/>
          </p:nvPr>
        </p:nvSpPr>
        <p:spPr>
          <a:xfrm>
            <a:off x="3477894" y="4457065"/>
            <a:ext cx="1322705" cy="1911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500" spc="-55" dirty="0">
                <a:solidFill>
                  <a:srgbClr val="000000"/>
                </a:solidFill>
                <a:latin typeface="Arial" panose="02020603050405020304" pitchFamily="2"/>
              </a:rPr>
              <a:t>$112,040.00 </a:t>
            </a:r>
          </a:p>
        </p:txBody>
      </p:sp>
      <p:sp>
        <p:nvSpPr>
          <p:cNvPr id="101" name="Text Placeholder 100"/>
          <p:cNvSpPr>
            <a:spLocks noGrp="1"/>
          </p:cNvSpPr>
          <p:nvPr>
            <p:ph type="body" idx="10"/>
          </p:nvPr>
        </p:nvSpPr>
        <p:spPr>
          <a:xfrm>
            <a:off x="4953000" y="4495800"/>
            <a:ext cx="2304415" cy="2286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35"/>
              </a:spcAft>
            </a:pPr>
            <a:r>
              <a:rPr lang="en-US" sz="1500" b="1" spc="-70" dirty="0">
                <a:solidFill>
                  <a:srgbClr val="000000"/>
                </a:solidFill>
                <a:latin typeface="Arial" panose="02020603050405020304" pitchFamily="2"/>
              </a:rPr>
              <a:t>$89,540.00</a:t>
            </a:r>
            <a:r>
              <a:rPr lang="en-US" sz="1500" b="1" spc="-70" dirty="0">
                <a:solidFill>
                  <a:srgbClr val="FF0000"/>
                </a:solidFill>
                <a:latin typeface="Arial" panose="02020603050405020304" pitchFamily="2"/>
              </a:rPr>
              <a:t> (-$22,500.00) </a:t>
            </a:r>
          </a:p>
        </p:txBody>
      </p:sp>
      <p:sp>
        <p:nvSpPr>
          <p:cNvPr id="102" name="Text Placeholder 101"/>
          <p:cNvSpPr>
            <a:spLocks noGrp="1"/>
          </p:cNvSpPr>
          <p:nvPr>
            <p:ph type="body" idx="10"/>
          </p:nvPr>
        </p:nvSpPr>
        <p:spPr>
          <a:xfrm>
            <a:off x="1078865" y="5069840"/>
            <a:ext cx="2045335" cy="4165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b="1" spc="-40" dirty="0">
                <a:solidFill>
                  <a:srgbClr val="000000"/>
                </a:solidFill>
                <a:latin typeface="Arial" panose="02020603050405020304" pitchFamily="2"/>
              </a:rPr>
              <a:t>Universal Screening </a:t>
            </a:r>
          </a:p>
        </p:txBody>
      </p:sp>
      <p:sp>
        <p:nvSpPr>
          <p:cNvPr id="103" name="Text Placeholder 102"/>
          <p:cNvSpPr>
            <a:spLocks noGrp="1"/>
          </p:cNvSpPr>
          <p:nvPr>
            <p:ph type="body" idx="10"/>
          </p:nvPr>
        </p:nvSpPr>
        <p:spPr>
          <a:xfrm>
            <a:off x="3477895" y="5081905"/>
            <a:ext cx="777240" cy="196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400"/>
              </a:lnSpc>
              <a:spcAft>
                <a:spcPts val="20"/>
              </a:spcAft>
            </a:pPr>
            <a:r>
              <a:rPr lang="en-US" sz="1500" spc="-65" dirty="0">
                <a:solidFill>
                  <a:srgbClr val="000000"/>
                </a:solidFill>
                <a:latin typeface="Arial" panose="02020603050405020304" pitchFamily="2"/>
              </a:rPr>
              <a:t>$5,488.00 </a:t>
            </a:r>
          </a:p>
        </p:txBody>
      </p:sp>
      <p:sp>
        <p:nvSpPr>
          <p:cNvPr id="104" name="Text Placeholder 103"/>
          <p:cNvSpPr>
            <a:spLocks noGrp="1"/>
          </p:cNvSpPr>
          <p:nvPr>
            <p:ph type="body" idx="10"/>
          </p:nvPr>
        </p:nvSpPr>
        <p:spPr>
          <a:xfrm>
            <a:off x="4968240" y="5069840"/>
            <a:ext cx="1798320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b="1" spc="-75" dirty="0">
                <a:solidFill>
                  <a:srgbClr val="000000"/>
                </a:solidFill>
                <a:latin typeface="Arial" panose="02020603050405020304" pitchFamily="2"/>
              </a:rPr>
              <a:t>$8,023.00</a:t>
            </a:r>
            <a:r>
              <a:rPr lang="en-US" sz="1500" b="1" spc="-75" dirty="0">
                <a:solidFill>
                  <a:srgbClr val="0000FF"/>
                </a:solidFill>
                <a:latin typeface="Arial" panose="02020603050405020304" pitchFamily="2"/>
              </a:rPr>
              <a:t> (+$2535.00</a:t>
            </a:r>
            <a:r>
              <a:rPr lang="en-US" sz="1500" spc="-75" dirty="0">
                <a:solidFill>
                  <a:srgbClr val="0000FF"/>
                </a:solidFill>
                <a:latin typeface="Arial" panose="02020603050405020304" pitchFamily="2"/>
              </a:rPr>
              <a:t>) </a:t>
            </a:r>
          </a:p>
        </p:txBody>
      </p:sp>
      <p:sp>
        <p:nvSpPr>
          <p:cNvPr id="105" name="Text Placeholder 104"/>
          <p:cNvSpPr>
            <a:spLocks noGrp="1"/>
          </p:cNvSpPr>
          <p:nvPr>
            <p:ph type="body" idx="10"/>
          </p:nvPr>
        </p:nvSpPr>
        <p:spPr>
          <a:xfrm>
            <a:off x="1073150" y="5291455"/>
            <a:ext cx="728345" cy="2044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10"/>
              </a:spcAft>
            </a:pPr>
            <a:r>
              <a:rPr lang="en-US" sz="1500" b="1" spc="-65" dirty="0">
                <a:solidFill>
                  <a:srgbClr val="000000"/>
                </a:solidFill>
                <a:latin typeface="Arial" panose="02020603050405020304" pitchFamily="2"/>
              </a:rPr>
              <a:t>Supplies</a:t>
            </a:r>
            <a:r>
              <a:rPr lang="en-US" sz="1500" spc="-65" dirty="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</p:txBody>
      </p:sp>
      <p:sp>
        <p:nvSpPr>
          <p:cNvPr id="106" name="Text Placeholder 105"/>
          <p:cNvSpPr>
            <a:spLocks noGrp="1"/>
          </p:cNvSpPr>
          <p:nvPr>
            <p:ph type="body" idx="10"/>
          </p:nvPr>
        </p:nvSpPr>
        <p:spPr>
          <a:xfrm>
            <a:off x="1073150" y="5697855"/>
            <a:ext cx="1136650" cy="2457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500" b="1" spc="-40" dirty="0">
                <a:solidFill>
                  <a:srgbClr val="000000"/>
                </a:solidFill>
                <a:latin typeface="Arial" panose="02020603050405020304" pitchFamily="2"/>
              </a:rPr>
              <a:t>Consultants</a:t>
            </a:r>
            <a:r>
              <a:rPr lang="en-US" sz="1500" spc="-40" dirty="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</p:txBody>
      </p:sp>
      <p:sp>
        <p:nvSpPr>
          <p:cNvPr id="107" name="Text Placeholder 106"/>
          <p:cNvSpPr>
            <a:spLocks noGrp="1"/>
          </p:cNvSpPr>
          <p:nvPr>
            <p:ph type="body" idx="10"/>
          </p:nvPr>
        </p:nvSpPr>
        <p:spPr>
          <a:xfrm>
            <a:off x="3477895" y="5709920"/>
            <a:ext cx="1064922" cy="2336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500" spc="-60" dirty="0">
                <a:solidFill>
                  <a:srgbClr val="000000"/>
                </a:solidFill>
                <a:latin typeface="Arial" panose="02020603050405020304" pitchFamily="2"/>
              </a:rPr>
              <a:t>$83,150.00 </a:t>
            </a:r>
          </a:p>
        </p:txBody>
      </p:sp>
      <p:sp>
        <p:nvSpPr>
          <p:cNvPr id="108" name="Text Placeholder 107"/>
          <p:cNvSpPr>
            <a:spLocks noGrp="1"/>
          </p:cNvSpPr>
          <p:nvPr>
            <p:ph type="body" idx="10"/>
          </p:nvPr>
        </p:nvSpPr>
        <p:spPr>
          <a:xfrm>
            <a:off x="4968240" y="5697855"/>
            <a:ext cx="1944370" cy="222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795" rIns="0" bIns="0" anchor="t"/>
          <a:lstStyle/>
          <a:p>
            <a:pPr marL="0" marR="0" indent="0" algn="l">
              <a:lnSpc>
                <a:spcPts val="1600"/>
              </a:lnSpc>
              <a:spcAft>
                <a:spcPts val="30"/>
              </a:spcAft>
            </a:pPr>
            <a:r>
              <a:rPr lang="en-US" sz="1500" b="1" spc="-70" dirty="0">
                <a:solidFill>
                  <a:srgbClr val="000000"/>
                </a:solidFill>
                <a:latin typeface="Arial" panose="02020603050405020304" pitchFamily="2"/>
              </a:rPr>
              <a:t>$85,750.00</a:t>
            </a:r>
            <a:r>
              <a:rPr lang="en-US" sz="1500" b="1" spc="-70" dirty="0">
                <a:solidFill>
                  <a:srgbClr val="0000FF"/>
                </a:solidFill>
                <a:latin typeface="Arial" panose="02020603050405020304" pitchFamily="2"/>
              </a:rPr>
              <a:t> (+$2,600.00) </a:t>
            </a:r>
          </a:p>
        </p:txBody>
      </p:sp>
      <p:sp>
        <p:nvSpPr>
          <p:cNvPr id="109" name="Text Placeholder 108"/>
          <p:cNvSpPr>
            <a:spLocks noGrp="1"/>
          </p:cNvSpPr>
          <p:nvPr>
            <p:ph type="body" idx="10"/>
          </p:nvPr>
        </p:nvSpPr>
        <p:spPr>
          <a:xfrm>
            <a:off x="1069975" y="6115050"/>
            <a:ext cx="530225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850" b="1" spc="-95" dirty="0">
                <a:solidFill>
                  <a:srgbClr val="000000"/>
                </a:solidFill>
                <a:latin typeface="Arial" panose="02020603050405020304" pitchFamily="2"/>
              </a:rPr>
              <a:t>Total</a:t>
            </a:r>
            <a:r>
              <a:rPr lang="en-US" sz="1850" spc="-95" dirty="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</p:txBody>
      </p:sp>
      <p:sp>
        <p:nvSpPr>
          <p:cNvPr id="110" name="Text Placeholder 109"/>
          <p:cNvSpPr>
            <a:spLocks noGrp="1"/>
          </p:cNvSpPr>
          <p:nvPr>
            <p:ph type="body" idx="10"/>
          </p:nvPr>
        </p:nvSpPr>
        <p:spPr>
          <a:xfrm>
            <a:off x="3477895" y="6115050"/>
            <a:ext cx="1255395" cy="2698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2100"/>
              </a:lnSpc>
              <a:spcAft>
                <a:spcPts val="0"/>
              </a:spcAft>
            </a:pPr>
            <a:r>
              <a:rPr lang="en-US" sz="1850" b="1" spc="-105" dirty="0">
                <a:solidFill>
                  <a:srgbClr val="000000"/>
                </a:solidFill>
                <a:latin typeface="Arial" panose="02020603050405020304" pitchFamily="2"/>
              </a:rPr>
              <a:t>$394,968.00 </a:t>
            </a:r>
          </a:p>
        </p:txBody>
      </p:sp>
      <p:sp>
        <p:nvSpPr>
          <p:cNvPr id="111" name="Text Placeholder 110"/>
          <p:cNvSpPr>
            <a:spLocks noGrp="1"/>
          </p:cNvSpPr>
          <p:nvPr>
            <p:ph type="body" idx="10"/>
          </p:nvPr>
        </p:nvSpPr>
        <p:spPr>
          <a:xfrm>
            <a:off x="4971415" y="6102985"/>
            <a:ext cx="3023235" cy="2946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8415" rIns="0" bIns="0" anchor="t"/>
          <a:lstStyle/>
          <a:p>
            <a:pPr marL="0" marR="0" indent="0" algn="l">
              <a:lnSpc>
                <a:spcPts val="2100"/>
              </a:lnSpc>
              <a:spcAft>
                <a:spcPts val="50"/>
              </a:spcAft>
            </a:pPr>
            <a:r>
              <a:rPr lang="en-US" sz="1850" b="1" spc="-75" dirty="0">
                <a:solidFill>
                  <a:srgbClr val="000000"/>
                </a:solidFill>
                <a:latin typeface="Arial" panose="02020603050405020304" pitchFamily="2"/>
              </a:rPr>
              <a:t>$396,122.00</a:t>
            </a:r>
            <a:r>
              <a:rPr lang="en-US" sz="1850" b="1" spc="-75" dirty="0">
                <a:solidFill>
                  <a:srgbClr val="0000FF"/>
                </a:solidFill>
                <a:latin typeface="Arial" panose="02020603050405020304" pitchFamily="2"/>
              </a:rPr>
              <a:t> (+1,154 / +0.3%)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 Placeholder 11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1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7" name="Text Placeholder 116"/>
          <p:cNvSpPr>
            <a:spLocks noGrp="1"/>
          </p:cNvSpPr>
          <p:nvPr>
            <p:ph type="body" idx="10"/>
          </p:nvPr>
        </p:nvSpPr>
        <p:spPr>
          <a:xfrm>
            <a:off x="2346960" y="1384935"/>
            <a:ext cx="4090670" cy="547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40" dirty="0">
                <a:solidFill>
                  <a:srgbClr val="94C600"/>
                </a:solidFill>
                <a:latin typeface="Arial" panose="02020603050405020304" pitchFamily="2"/>
              </a:rPr>
              <a:t>MTSD Technology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 Placeholder 119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22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3" name="Text Placeholder 122"/>
          <p:cNvSpPr>
            <a:spLocks noGrp="1"/>
          </p:cNvSpPr>
          <p:nvPr>
            <p:ph type="body" idx="10"/>
          </p:nvPr>
        </p:nvSpPr>
        <p:spPr>
          <a:xfrm>
            <a:off x="798830" y="1120140"/>
            <a:ext cx="5516880" cy="547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45">
                <a:solidFill>
                  <a:srgbClr val="94C600"/>
                </a:solidFill>
                <a:latin typeface="Arial" panose="02020603050405020304" pitchFamily="2"/>
              </a:rPr>
              <a:t>MTSD Technology Vision </a:t>
            </a:r>
          </a:p>
        </p:txBody>
      </p:sp>
      <p:sp>
        <p:nvSpPr>
          <p:cNvPr id="124" name="Text Placeholder 123"/>
          <p:cNvSpPr>
            <a:spLocks noGrp="1"/>
          </p:cNvSpPr>
          <p:nvPr>
            <p:ph type="body" idx="10"/>
          </p:nvPr>
        </p:nvSpPr>
        <p:spPr>
          <a:xfrm>
            <a:off x="7270750" y="2301875"/>
            <a:ext cx="481965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45">
                <a:solidFill>
                  <a:srgbClr val="000000"/>
                </a:solidFill>
                <a:latin typeface="Arial" panose="02020603050405020304" pitchFamily="2"/>
              </a:rPr>
              <a:t>LMS </a:t>
            </a:r>
          </a:p>
        </p:txBody>
      </p:sp>
      <p:sp>
        <p:nvSpPr>
          <p:cNvPr id="125" name="Text Placeholder 124"/>
          <p:cNvSpPr>
            <a:spLocks noGrp="1"/>
          </p:cNvSpPr>
          <p:nvPr>
            <p:ph type="body" idx="10"/>
          </p:nvPr>
        </p:nvSpPr>
        <p:spPr>
          <a:xfrm>
            <a:off x="4124960" y="3097530"/>
            <a:ext cx="479425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85">
                <a:solidFill>
                  <a:srgbClr val="000000"/>
                </a:solidFill>
                <a:latin typeface="Arial" panose="02020603050405020304" pitchFamily="2"/>
              </a:rPr>
              <a:t>VES </a:t>
            </a:r>
          </a:p>
        </p:txBody>
      </p:sp>
      <p:sp>
        <p:nvSpPr>
          <p:cNvPr id="126" name="Text Placeholder 125"/>
          <p:cNvSpPr>
            <a:spLocks noGrp="1"/>
          </p:cNvSpPr>
          <p:nvPr>
            <p:ph type="body" idx="10"/>
          </p:nvPr>
        </p:nvSpPr>
        <p:spPr>
          <a:xfrm>
            <a:off x="6650990" y="3188970"/>
            <a:ext cx="1758315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-5">
                <a:solidFill>
                  <a:srgbClr val="000000"/>
                </a:solidFill>
                <a:latin typeface="Arial" panose="02020603050405020304" pitchFamily="2"/>
              </a:rPr>
              <a:t>Technology as Tools </a:t>
            </a:r>
          </a:p>
        </p:txBody>
      </p:sp>
      <p:sp>
        <p:nvSpPr>
          <p:cNvPr id="127" name="Text Placeholder 126"/>
          <p:cNvSpPr>
            <a:spLocks noGrp="1"/>
          </p:cNvSpPr>
          <p:nvPr>
            <p:ph type="body" idx="10"/>
          </p:nvPr>
        </p:nvSpPr>
        <p:spPr>
          <a:xfrm>
            <a:off x="6988810" y="3401060"/>
            <a:ext cx="1079500" cy="2101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445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-15">
                <a:solidFill>
                  <a:srgbClr val="000000"/>
                </a:solidFill>
                <a:latin typeface="Arial" panose="02020603050405020304" pitchFamily="2"/>
              </a:rPr>
              <a:t>for Learning. </a:t>
            </a:r>
          </a:p>
        </p:txBody>
      </p:sp>
      <p:sp>
        <p:nvSpPr>
          <p:cNvPr id="128" name="Text Placeholder 127"/>
          <p:cNvSpPr>
            <a:spLocks noGrp="1"/>
          </p:cNvSpPr>
          <p:nvPr>
            <p:ph type="body" idx="10"/>
          </p:nvPr>
        </p:nvSpPr>
        <p:spPr>
          <a:xfrm>
            <a:off x="1146175" y="3676650"/>
            <a:ext cx="493395" cy="211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-160">
                <a:solidFill>
                  <a:srgbClr val="000000"/>
                </a:solidFill>
                <a:latin typeface="Arial" panose="02020603050405020304" pitchFamily="2"/>
              </a:rPr>
              <a:t>OHES </a:t>
            </a:r>
          </a:p>
        </p:txBody>
      </p:sp>
      <p:sp>
        <p:nvSpPr>
          <p:cNvPr id="129" name="Text Placeholder 128"/>
          <p:cNvSpPr>
            <a:spLocks noGrp="1"/>
          </p:cNvSpPr>
          <p:nvPr>
            <p:ph type="body" idx="10"/>
          </p:nvPr>
        </p:nvSpPr>
        <p:spPr>
          <a:xfrm>
            <a:off x="3684905" y="3966210"/>
            <a:ext cx="1310640" cy="6318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Foundations of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basic computer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applications. </a:t>
            </a:r>
          </a:p>
        </p:txBody>
      </p:sp>
      <p:sp>
        <p:nvSpPr>
          <p:cNvPr id="130" name="Text Placeholder 129"/>
          <p:cNvSpPr>
            <a:spLocks noGrp="1"/>
          </p:cNvSpPr>
          <p:nvPr>
            <p:ph type="body" idx="10"/>
          </p:nvPr>
        </p:nvSpPr>
        <p:spPr>
          <a:xfrm>
            <a:off x="6610985" y="3816985"/>
            <a:ext cx="1840865" cy="12604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r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By LMS, students will have mastered basic use, and will design a portfolio project to learn advanced skills and cyber citizenship. </a:t>
            </a:r>
          </a:p>
        </p:txBody>
      </p:sp>
      <p:sp>
        <p:nvSpPr>
          <p:cNvPr id="131" name="Text Placeholder 130"/>
          <p:cNvSpPr>
            <a:spLocks noGrp="1"/>
          </p:cNvSpPr>
          <p:nvPr>
            <p:ph type="body" idx="10"/>
          </p:nvPr>
        </p:nvSpPr>
        <p:spPr>
          <a:xfrm>
            <a:off x="838200" y="4731385"/>
            <a:ext cx="1161415" cy="8432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Students use technology to </a:t>
            </a:r>
          </a:p>
          <a:p>
            <a:pPr marL="182880" marR="0" indent="0" algn="l">
              <a:lnSpc>
                <a:spcPts val="1600"/>
              </a:lnSpc>
              <a:spcBef>
                <a:spcPts val="40"/>
              </a:spcBef>
              <a:spcAft>
                <a:spcPts val="0"/>
              </a:spcAft>
            </a:pPr>
            <a:r>
              <a:rPr lang="en-US" sz="1450" spc="5">
                <a:solidFill>
                  <a:srgbClr val="000000"/>
                </a:solidFill>
                <a:latin typeface="Arial" panose="02020603050405020304" pitchFamily="2"/>
              </a:rPr>
              <a:t>enhance </a:t>
            </a:r>
          </a:p>
          <a:p>
            <a:pPr marL="182880" marR="0" indent="0" algn="l">
              <a:lnSpc>
                <a:spcPts val="16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1450" spc="5">
                <a:solidFill>
                  <a:srgbClr val="000000"/>
                </a:solidFill>
                <a:latin typeface="Arial" panose="02020603050405020304" pitchFamily="2"/>
              </a:rPr>
              <a:t>learning. </a:t>
            </a:r>
          </a:p>
        </p:txBody>
      </p:sp>
      <p:sp>
        <p:nvSpPr>
          <p:cNvPr id="132" name="Text Placeholder 131"/>
          <p:cNvSpPr>
            <a:spLocks noGrp="1"/>
          </p:cNvSpPr>
          <p:nvPr>
            <p:ph type="body" idx="10"/>
          </p:nvPr>
        </p:nvSpPr>
        <p:spPr>
          <a:xfrm>
            <a:off x="3599815" y="4804410"/>
            <a:ext cx="1478280" cy="6318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Using technology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to show what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students know.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 Placeholder 134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3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8" name="Text Placeholder 137"/>
          <p:cNvSpPr>
            <a:spLocks noGrp="1"/>
          </p:cNvSpPr>
          <p:nvPr>
            <p:ph type="body" idx="10"/>
          </p:nvPr>
        </p:nvSpPr>
        <p:spPr>
          <a:xfrm>
            <a:off x="560705" y="967740"/>
            <a:ext cx="5516880" cy="547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45">
                <a:solidFill>
                  <a:srgbClr val="94C600"/>
                </a:solidFill>
                <a:latin typeface="Arial" panose="02020603050405020304" pitchFamily="2"/>
              </a:rPr>
              <a:t>MTSD Technology Vision </a:t>
            </a:r>
          </a:p>
        </p:txBody>
      </p:sp>
      <p:sp>
        <p:nvSpPr>
          <p:cNvPr id="139" name="Text Placeholder 138"/>
          <p:cNvSpPr>
            <a:spLocks noGrp="1"/>
          </p:cNvSpPr>
          <p:nvPr>
            <p:ph type="body" idx="10"/>
          </p:nvPr>
        </p:nvSpPr>
        <p:spPr>
          <a:xfrm>
            <a:off x="6435725" y="1829435"/>
            <a:ext cx="503555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30">
                <a:solidFill>
                  <a:srgbClr val="000000"/>
                </a:solidFill>
                <a:latin typeface="Arial" panose="02020603050405020304" pitchFamily="2"/>
              </a:rPr>
              <a:t>MHS </a:t>
            </a:r>
          </a:p>
        </p:txBody>
      </p:sp>
      <p:sp>
        <p:nvSpPr>
          <p:cNvPr id="140" name="Text Placeholder 139"/>
          <p:cNvSpPr>
            <a:spLocks noGrp="1"/>
          </p:cNvSpPr>
          <p:nvPr>
            <p:ph type="body" idx="10"/>
          </p:nvPr>
        </p:nvSpPr>
        <p:spPr>
          <a:xfrm>
            <a:off x="5858510" y="2731770"/>
            <a:ext cx="1493520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-30">
                <a:solidFill>
                  <a:srgbClr val="000000"/>
                </a:solidFill>
                <a:latin typeface="Arial" panose="02020603050405020304" pitchFamily="2"/>
              </a:rPr>
              <a:t>Career Readiness </a:t>
            </a:r>
          </a:p>
        </p:txBody>
      </p:sp>
      <p:sp>
        <p:nvSpPr>
          <p:cNvPr id="141" name="Text Placeholder 140"/>
          <p:cNvSpPr>
            <a:spLocks noGrp="1"/>
          </p:cNvSpPr>
          <p:nvPr>
            <p:ph type="body" idx="10"/>
          </p:nvPr>
        </p:nvSpPr>
        <p:spPr>
          <a:xfrm>
            <a:off x="1729105" y="2868930"/>
            <a:ext cx="501015" cy="212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20">
                <a:solidFill>
                  <a:srgbClr val="000000"/>
                </a:solidFill>
                <a:latin typeface="Arial" panose="02020603050405020304" pitchFamily="2"/>
              </a:rPr>
              <a:t>UMS </a:t>
            </a:r>
          </a:p>
        </p:txBody>
      </p:sp>
      <p:sp>
        <p:nvSpPr>
          <p:cNvPr id="142" name="Text Placeholder 141"/>
          <p:cNvSpPr>
            <a:spLocks noGrp="1"/>
          </p:cNvSpPr>
          <p:nvPr>
            <p:ph type="body" idx="10"/>
          </p:nvPr>
        </p:nvSpPr>
        <p:spPr>
          <a:xfrm>
            <a:off x="966470" y="3554730"/>
            <a:ext cx="2011680" cy="2152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Technology Exploration </a:t>
            </a:r>
          </a:p>
        </p:txBody>
      </p:sp>
      <p:sp>
        <p:nvSpPr>
          <p:cNvPr id="143" name="Text Placeholder 142"/>
          <p:cNvSpPr>
            <a:spLocks noGrp="1"/>
          </p:cNvSpPr>
          <p:nvPr>
            <p:ph type="body" idx="10"/>
          </p:nvPr>
        </p:nvSpPr>
        <p:spPr>
          <a:xfrm>
            <a:off x="892810" y="3975100"/>
            <a:ext cx="2164080" cy="14712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Through cycle and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elective courses students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explore a vast array of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programs, careers, and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applications integrating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science, art, engineering, </a:t>
            </a:r>
            <a:r>
              <a:t/>
            </a:r>
            <a:br/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technology and math. </a:t>
            </a:r>
          </a:p>
        </p:txBody>
      </p:sp>
      <p:sp>
        <p:nvSpPr>
          <p:cNvPr id="144" name="Text Placeholder 143"/>
          <p:cNvSpPr>
            <a:spLocks noGrp="1"/>
          </p:cNvSpPr>
          <p:nvPr>
            <p:ph type="body" idx="10"/>
          </p:nvPr>
        </p:nvSpPr>
        <p:spPr>
          <a:xfrm>
            <a:off x="5510530" y="3148965"/>
            <a:ext cx="2194560" cy="2516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45720" marR="0" indent="0" algn="l">
              <a:lnSpc>
                <a:spcPts val="1600"/>
              </a:lnSpc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A robust course offering allowing the students to </a:t>
            </a:r>
          </a:p>
          <a:p>
            <a:pPr marL="45720" marR="0" indent="0" algn="l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develop both introductory and advanced skills in a variety of career paths: </a:t>
            </a:r>
          </a:p>
          <a:p>
            <a:pPr marL="45720" marR="0" indent="320040" algn="l">
              <a:lnSpc>
                <a:spcPts val="1600"/>
              </a:lnSpc>
              <a:spcBef>
                <a:spcPts val="10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30">
                <a:solidFill>
                  <a:srgbClr val="000000"/>
                </a:solidFill>
                <a:latin typeface="Arial" panose="02020603050405020304" pitchFamily="2"/>
              </a:rPr>
              <a:t>Architecture </a:t>
            </a:r>
          </a:p>
          <a:p>
            <a:pPr marL="45720" marR="0" indent="320040" algn="l">
              <a:lnSpc>
                <a:spcPts val="1600"/>
              </a:lnSpc>
              <a:spcBef>
                <a:spcPts val="5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30">
                <a:solidFill>
                  <a:srgbClr val="000000"/>
                </a:solidFill>
                <a:latin typeface="Arial" panose="02020603050405020304" pitchFamily="2"/>
              </a:rPr>
              <a:t>Photography </a:t>
            </a:r>
          </a:p>
          <a:p>
            <a:pPr marL="45720" marR="0" indent="320040" algn="l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10">
                <a:solidFill>
                  <a:srgbClr val="000000"/>
                </a:solidFill>
                <a:latin typeface="Arial" panose="02020603050405020304" pitchFamily="2"/>
              </a:rPr>
              <a:t>Graphic Design </a:t>
            </a:r>
          </a:p>
          <a:p>
            <a:pPr marL="45720" marR="0" indent="320040" algn="l">
              <a:lnSpc>
                <a:spcPts val="1600"/>
              </a:lnSpc>
              <a:spcBef>
                <a:spcPts val="5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20">
                <a:solidFill>
                  <a:srgbClr val="000000"/>
                </a:solidFill>
                <a:latin typeface="Arial" panose="02020603050405020304" pitchFamily="2"/>
              </a:rPr>
              <a:t>Industrial Materials </a:t>
            </a:r>
          </a:p>
          <a:p>
            <a:pPr marL="45720" marR="0" indent="320040" algn="l">
              <a:lnSpc>
                <a:spcPts val="1600"/>
              </a:lnSpc>
              <a:spcBef>
                <a:spcPts val="10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-10">
                <a:solidFill>
                  <a:srgbClr val="000000"/>
                </a:solidFill>
                <a:latin typeface="Arial" panose="02020603050405020304" pitchFamily="2"/>
              </a:rPr>
              <a:t>Computer Languages </a:t>
            </a:r>
          </a:p>
          <a:p>
            <a:pPr marL="45720" marR="0" indent="320040" algn="l">
              <a:lnSpc>
                <a:spcPts val="1600"/>
              </a:lnSpc>
              <a:spcBef>
                <a:spcPts val="5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0">
                <a:solidFill>
                  <a:srgbClr val="000000"/>
                </a:solidFill>
                <a:latin typeface="Arial" panose="02020603050405020304" pitchFamily="2"/>
              </a:rPr>
              <a:t>Web Design </a:t>
            </a:r>
          </a:p>
          <a:p>
            <a:pPr marL="45720" marR="0" indent="320040" algn="l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l"/>
            </a:pPr>
            <a:r>
              <a:rPr lang="en-US" sz="1450" spc="25">
                <a:solidFill>
                  <a:srgbClr val="000000"/>
                </a:solidFill>
                <a:latin typeface="Arial" panose="02020603050405020304" pitchFamily="2"/>
              </a:rPr>
              <a:t>Robotics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 Placeholder 146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49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0" name="Text Placeholder 149"/>
          <p:cNvSpPr>
            <a:spLocks noGrp="1"/>
          </p:cNvSpPr>
          <p:nvPr>
            <p:ph type="body" idx="10"/>
          </p:nvPr>
        </p:nvSpPr>
        <p:spPr>
          <a:xfrm>
            <a:off x="609600" y="381000"/>
            <a:ext cx="3407410" cy="11633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430" rIns="0" bIns="0" anchor="t"/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</a:pPr>
            <a:r>
              <a:rPr lang="en-US" sz="3750" spc="30" dirty="0">
                <a:solidFill>
                  <a:srgbClr val="94C600"/>
                </a:solidFill>
                <a:latin typeface="Arial" panose="02020603050405020304" pitchFamily="2"/>
              </a:rPr>
              <a:t>What We Have </a:t>
            </a:r>
          </a:p>
          <a:p>
            <a:pPr marL="0" marR="0" indent="0" algn="l">
              <a:lnSpc>
                <a:spcPts val="4200"/>
              </a:lnSpc>
              <a:spcBef>
                <a:spcPts val="530"/>
              </a:spcBef>
              <a:spcAft>
                <a:spcPts val="0"/>
              </a:spcAft>
            </a:pPr>
            <a:r>
              <a:rPr lang="en-US" sz="3750" spc="-45" dirty="0">
                <a:solidFill>
                  <a:srgbClr val="94C600"/>
                </a:solidFill>
                <a:latin typeface="Arial" panose="02020603050405020304" pitchFamily="2"/>
              </a:rPr>
              <a:t>Accomplished: </a:t>
            </a:r>
          </a:p>
        </p:txBody>
      </p:sp>
      <p:sp>
        <p:nvSpPr>
          <p:cNvPr id="151" name="Text Placeholder 150"/>
          <p:cNvSpPr>
            <a:spLocks noGrp="1"/>
          </p:cNvSpPr>
          <p:nvPr>
            <p:ph type="body" idx="10"/>
          </p:nvPr>
        </p:nvSpPr>
        <p:spPr>
          <a:xfrm>
            <a:off x="862330" y="1670685"/>
            <a:ext cx="7071360" cy="40195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00" spc="0" dirty="0">
                <a:solidFill>
                  <a:srgbClr val="3E3D2D"/>
                </a:solidFill>
                <a:latin typeface="Arial" panose="02020603050405020304" pitchFamily="2"/>
              </a:rPr>
              <a:t>Since 2013: </a:t>
            </a:r>
          </a:p>
          <a:p>
            <a:pPr marL="342900" marR="0" indent="-342900" algn="l">
              <a:lnSpc>
                <a:spcPts val="2400"/>
              </a:lnSpc>
              <a:spcBef>
                <a:spcPts val="97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-5" dirty="0">
                <a:solidFill>
                  <a:srgbClr val="3E3D2D"/>
                </a:solidFill>
                <a:latin typeface="Arial" panose="02020603050405020304" pitchFamily="2"/>
              </a:rPr>
              <a:t>Increased connectivity in OHES, VES, LMS, and </a:t>
            </a:r>
          </a:p>
          <a:p>
            <a:pPr marL="365760" marR="0" algn="l">
              <a:lnSpc>
                <a:spcPts val="2500"/>
              </a:lnSpc>
              <a:spcBef>
                <a:spcPts val="39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00" spc="-45" dirty="0">
                <a:solidFill>
                  <a:srgbClr val="3E3D2D"/>
                </a:solidFill>
                <a:latin typeface="Arial" panose="02020603050405020304" pitchFamily="2"/>
              </a:rPr>
              <a:t>UMS </a:t>
            </a:r>
          </a:p>
          <a:p>
            <a:pPr marL="342900" marR="0" indent="-342900" algn="l">
              <a:lnSpc>
                <a:spcPts val="2400"/>
              </a:lnSpc>
              <a:spcBef>
                <a:spcPts val="42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20" dirty="0">
                <a:solidFill>
                  <a:srgbClr val="3E3D2D"/>
                </a:solidFill>
                <a:latin typeface="Arial" panose="02020603050405020304" pitchFamily="2"/>
              </a:rPr>
              <a:t>In grades 3-8, we are almost at a 1:3 student/ </a:t>
            </a:r>
          </a:p>
          <a:p>
            <a:pPr marL="365760" marR="0" algn="l">
              <a:lnSpc>
                <a:spcPts val="2500"/>
              </a:lnSpc>
              <a:spcBef>
                <a:spcPts val="350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00" spc="-20" dirty="0">
                <a:solidFill>
                  <a:srgbClr val="3E3D2D"/>
                </a:solidFill>
                <a:latin typeface="Arial" panose="02020603050405020304" pitchFamily="2"/>
              </a:rPr>
              <a:t>device ratio. </a:t>
            </a:r>
          </a:p>
          <a:p>
            <a:pPr marL="342900" marR="0" indent="-342900" algn="l">
              <a:lnSpc>
                <a:spcPts val="2400"/>
              </a:lnSpc>
              <a:spcBef>
                <a:spcPts val="44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0" dirty="0">
                <a:solidFill>
                  <a:srgbClr val="3E3D2D"/>
                </a:solidFill>
                <a:latin typeface="Arial" panose="02020603050405020304" pitchFamily="2"/>
              </a:rPr>
              <a:t>Expanded our Digital Learning Environment in all </a:t>
            </a:r>
          </a:p>
          <a:p>
            <a:pPr marL="365760" marR="0" algn="l">
              <a:lnSpc>
                <a:spcPts val="2500"/>
              </a:lnSpc>
              <a:spcBef>
                <a:spcPts val="350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00" spc="-40" dirty="0">
                <a:solidFill>
                  <a:srgbClr val="3E3D2D"/>
                </a:solidFill>
                <a:latin typeface="Arial" panose="02020603050405020304" pitchFamily="2"/>
              </a:rPr>
              <a:t>five buildings </a:t>
            </a:r>
          </a:p>
          <a:p>
            <a:pPr marL="342900" marR="0" indent="-342900" algn="l">
              <a:lnSpc>
                <a:spcPts val="2400"/>
              </a:lnSpc>
              <a:spcBef>
                <a:spcPts val="42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5" dirty="0">
                <a:solidFill>
                  <a:srgbClr val="3E3D2D"/>
                </a:solidFill>
                <a:latin typeface="Arial" panose="02020603050405020304" pitchFamily="2"/>
              </a:rPr>
              <a:t>Upgraded media center technology in MHS, UMS, </a:t>
            </a:r>
          </a:p>
          <a:p>
            <a:pPr marL="365760" marR="0" algn="l">
              <a:lnSpc>
                <a:spcPts val="2500"/>
              </a:lnSpc>
              <a:spcBef>
                <a:spcPts val="350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00" spc="-35" dirty="0">
                <a:solidFill>
                  <a:srgbClr val="3E3D2D"/>
                </a:solidFill>
                <a:latin typeface="Arial" panose="02020603050405020304" pitchFamily="2"/>
              </a:rPr>
              <a:t>and LMS. </a:t>
            </a:r>
          </a:p>
          <a:p>
            <a:pPr marL="342900" marR="0" indent="-342900" algn="l">
              <a:lnSpc>
                <a:spcPts val="2400"/>
              </a:lnSpc>
              <a:spcBef>
                <a:spcPts val="44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-5" dirty="0">
                <a:solidFill>
                  <a:srgbClr val="3E3D2D"/>
                </a:solidFill>
                <a:latin typeface="Arial" panose="02020603050405020304" pitchFamily="2"/>
              </a:rPr>
              <a:t>Created a 1:1 learning environment in grade 6-8 in </a:t>
            </a:r>
          </a:p>
          <a:p>
            <a:pPr marL="365760" marR="0" algn="l">
              <a:lnSpc>
                <a:spcPts val="2500"/>
              </a:lnSpc>
              <a:spcBef>
                <a:spcPts val="350"/>
              </a:spcBef>
              <a:spcAft>
                <a:spcPts val="15"/>
              </a:spcAft>
              <a:buClr>
                <a:srgbClr val="92D050"/>
              </a:buClr>
            </a:pPr>
            <a:r>
              <a:rPr lang="en-US" sz="2200" spc="0" dirty="0">
                <a:solidFill>
                  <a:srgbClr val="3E3D2D"/>
                </a:solidFill>
                <a:latin typeface="Arial" panose="02020603050405020304" pitchFamily="2"/>
              </a:rPr>
              <a:t>Language Arts.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 Placeholder 153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56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7" name="Text Placeholder 156"/>
          <p:cNvSpPr>
            <a:spLocks noGrp="1"/>
          </p:cNvSpPr>
          <p:nvPr>
            <p:ph type="body" idx="10"/>
          </p:nvPr>
        </p:nvSpPr>
        <p:spPr>
          <a:xfrm>
            <a:off x="588010" y="985520"/>
            <a:ext cx="6288405" cy="5505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5" dirty="0">
                <a:solidFill>
                  <a:srgbClr val="94C600"/>
                </a:solidFill>
                <a:latin typeface="Arial" panose="02020603050405020304" pitchFamily="2"/>
              </a:rPr>
              <a:t>Budget Goals for 2015-2016 </a:t>
            </a:r>
          </a:p>
        </p:txBody>
      </p:sp>
      <p:sp>
        <p:nvSpPr>
          <p:cNvPr id="158" name="Text Placeholder 157"/>
          <p:cNvSpPr>
            <a:spLocks noGrp="1"/>
          </p:cNvSpPr>
          <p:nvPr>
            <p:ph type="body" idx="10"/>
          </p:nvPr>
        </p:nvSpPr>
        <p:spPr>
          <a:xfrm>
            <a:off x="768350" y="1818640"/>
            <a:ext cx="6452235" cy="363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910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spc="-35" dirty="0">
                <a:solidFill>
                  <a:srgbClr val="3E3D2D"/>
                </a:solidFill>
                <a:latin typeface="Arial" panose="02020603050405020304" pitchFamily="2"/>
              </a:rPr>
              <a:t>1) To maintain an infrastructure that support the </a:t>
            </a:r>
          </a:p>
        </p:txBody>
      </p:sp>
      <p:sp>
        <p:nvSpPr>
          <p:cNvPr id="159" name="Text Placeholder 158"/>
          <p:cNvSpPr>
            <a:spLocks noGrp="1"/>
          </p:cNvSpPr>
          <p:nvPr>
            <p:ph type="body" idx="10"/>
          </p:nvPr>
        </p:nvSpPr>
        <p:spPr>
          <a:xfrm>
            <a:off x="911225" y="2190750"/>
            <a:ext cx="6044565" cy="3638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735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spc="-35">
                <a:solidFill>
                  <a:srgbClr val="3E3D2D"/>
                </a:solidFill>
                <a:latin typeface="Arial" panose="02020603050405020304" pitchFamily="2"/>
              </a:rPr>
              <a:t>increased use of technology by our teachers. </a:t>
            </a:r>
          </a:p>
        </p:txBody>
      </p:sp>
      <p:sp>
        <p:nvSpPr>
          <p:cNvPr id="160" name="Text Placeholder 159"/>
          <p:cNvSpPr>
            <a:spLocks noGrp="1"/>
          </p:cNvSpPr>
          <p:nvPr>
            <p:ph type="body" idx="10"/>
          </p:nvPr>
        </p:nvSpPr>
        <p:spPr>
          <a:xfrm>
            <a:off x="1075690" y="3013075"/>
            <a:ext cx="6736080" cy="2933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8740" rIns="0" bIns="0" anchor="t"/>
          <a:lstStyle/>
          <a:p>
            <a:pPr marL="342900" marR="0" indent="-342900" algn="just">
              <a:lnSpc>
                <a:spcPts val="25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50" spc="-45" dirty="0">
                <a:solidFill>
                  <a:srgbClr val="3E3D2D"/>
                </a:solidFill>
                <a:latin typeface="Arial" panose="02020603050405020304" pitchFamily="2"/>
              </a:rPr>
              <a:t>MHS Wireless Network Refresh </a:t>
            </a:r>
          </a:p>
          <a:p>
            <a:pPr marL="342900" marR="0" indent="-342900" algn="just">
              <a:lnSpc>
                <a:spcPts val="2400"/>
              </a:lnSpc>
              <a:spcBef>
                <a:spcPts val="44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50" spc="-20" dirty="0">
                <a:solidFill>
                  <a:srgbClr val="3E3D2D"/>
                </a:solidFill>
                <a:latin typeface="Arial" panose="02020603050405020304" pitchFamily="2"/>
              </a:rPr>
              <a:t>Upgrade intranet fiber to withstand the greater </a:t>
            </a:r>
          </a:p>
          <a:p>
            <a:pPr marL="411480" marR="0" algn="just">
              <a:lnSpc>
                <a:spcPts val="2500"/>
              </a:lnSpc>
              <a:spcBef>
                <a:spcPts val="30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50" spc="-20" dirty="0">
                <a:solidFill>
                  <a:srgbClr val="3E3D2D"/>
                </a:solidFill>
                <a:latin typeface="Arial" panose="02020603050405020304" pitchFamily="2"/>
              </a:rPr>
              <a:t>demand of the dynamic web. </a:t>
            </a:r>
          </a:p>
          <a:p>
            <a:pPr marL="754380" marR="0" indent="-342900" algn="just">
              <a:lnSpc>
                <a:spcPts val="2400"/>
              </a:lnSpc>
              <a:spcBef>
                <a:spcPts val="42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50" spc="-15" dirty="0">
                <a:solidFill>
                  <a:srgbClr val="3E3D2D"/>
                </a:solidFill>
                <a:latin typeface="Arial" panose="02020603050405020304" pitchFamily="2"/>
              </a:rPr>
              <a:t>Video Streaming </a:t>
            </a:r>
          </a:p>
          <a:p>
            <a:pPr marL="754380" marR="0" indent="-342900" algn="just">
              <a:lnSpc>
                <a:spcPts val="2400"/>
              </a:lnSpc>
              <a:spcBef>
                <a:spcPts val="42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50" spc="-15" dirty="0">
                <a:solidFill>
                  <a:srgbClr val="3E3D2D"/>
                </a:solidFill>
                <a:latin typeface="Arial" panose="02020603050405020304" pitchFamily="2"/>
              </a:rPr>
              <a:t>Video Conferencing </a:t>
            </a:r>
          </a:p>
          <a:p>
            <a:pPr marL="754380" marR="0" indent="-342900" algn="just">
              <a:lnSpc>
                <a:spcPts val="2400"/>
              </a:lnSpc>
              <a:spcBef>
                <a:spcPts val="42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50" spc="-15" dirty="0">
                <a:solidFill>
                  <a:srgbClr val="3E3D2D"/>
                </a:solidFill>
                <a:latin typeface="Arial" panose="02020603050405020304" pitchFamily="2"/>
              </a:rPr>
              <a:t>Cloud-Based Design and Collaboration </a:t>
            </a:r>
          </a:p>
          <a:p>
            <a:pPr marL="342900" marR="0" indent="-342900" algn="just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50" spc="-25" dirty="0">
                <a:solidFill>
                  <a:srgbClr val="3E3D2D"/>
                </a:solidFill>
                <a:latin typeface="Arial" panose="02020603050405020304" pitchFamily="2"/>
              </a:rPr>
              <a:t>Continued expansion of our Digital Learning </a:t>
            </a:r>
          </a:p>
          <a:p>
            <a:pPr marL="411480" marR="0" indent="0" algn="just">
              <a:lnSpc>
                <a:spcPts val="2500"/>
              </a:lnSpc>
              <a:spcBef>
                <a:spcPts val="325"/>
              </a:spcBef>
              <a:spcAft>
                <a:spcPts val="25"/>
              </a:spcAft>
              <a:buClr>
                <a:srgbClr val="92D050"/>
              </a:buClr>
            </a:pPr>
            <a:r>
              <a:rPr lang="en-US" sz="2250" spc="-35" dirty="0">
                <a:solidFill>
                  <a:srgbClr val="3E3D2D"/>
                </a:solidFill>
                <a:latin typeface="Arial" panose="02020603050405020304" pitchFamily="2"/>
              </a:rPr>
              <a:t>Environments (</a:t>
            </a:r>
            <a:r>
              <a:rPr lang="en-US" sz="2250" spc="-35" dirty="0" err="1">
                <a:solidFill>
                  <a:srgbClr val="3E3D2D"/>
                </a:solidFill>
                <a:latin typeface="Arial" panose="02020603050405020304" pitchFamily="2"/>
              </a:rPr>
              <a:t>Brightlink</a:t>
            </a:r>
            <a:r>
              <a:rPr lang="en-US" sz="2250" spc="-35" dirty="0">
                <a:solidFill>
                  <a:srgbClr val="3E3D2D"/>
                </a:solidFill>
                <a:latin typeface="Arial" panose="02020603050405020304" pitchFamily="2"/>
              </a:rPr>
              <a:t> Classrooms)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 Placeholder 162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6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6" name="Text Placeholder 165"/>
          <p:cNvSpPr>
            <a:spLocks noGrp="1"/>
          </p:cNvSpPr>
          <p:nvPr>
            <p:ph type="body" idx="10"/>
          </p:nvPr>
        </p:nvSpPr>
        <p:spPr>
          <a:xfrm>
            <a:off x="609600" y="838200"/>
            <a:ext cx="6288405" cy="5448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650" spc="15" dirty="0">
                <a:solidFill>
                  <a:srgbClr val="94C600"/>
                </a:solidFill>
                <a:latin typeface="Arial" panose="02020603050405020304" pitchFamily="2"/>
              </a:rPr>
              <a:t>Budget Goals for 2015-2016 </a:t>
            </a:r>
          </a:p>
        </p:txBody>
      </p:sp>
      <p:sp>
        <p:nvSpPr>
          <p:cNvPr id="167" name="Text Placeholder 166"/>
          <p:cNvSpPr>
            <a:spLocks noGrp="1"/>
          </p:cNvSpPr>
          <p:nvPr>
            <p:ph type="body" idx="10"/>
          </p:nvPr>
        </p:nvSpPr>
        <p:spPr>
          <a:xfrm>
            <a:off x="762000" y="1524000"/>
            <a:ext cx="7379335" cy="3257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00" spc="0" dirty="0">
                <a:solidFill>
                  <a:srgbClr val="3E3D2D"/>
                </a:solidFill>
                <a:latin typeface="Arial" panose="02020603050405020304" pitchFamily="2"/>
              </a:rPr>
              <a:t>2) To expand technology outside the core content area </a:t>
            </a:r>
          </a:p>
        </p:txBody>
      </p:sp>
      <p:sp>
        <p:nvSpPr>
          <p:cNvPr id="168" name="Text Placeholder 167"/>
          <p:cNvSpPr>
            <a:spLocks noGrp="1"/>
          </p:cNvSpPr>
          <p:nvPr>
            <p:ph type="body" idx="10"/>
          </p:nvPr>
        </p:nvSpPr>
        <p:spPr>
          <a:xfrm>
            <a:off x="1143000" y="1905000"/>
            <a:ext cx="1060450" cy="3206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" rIns="0" bIns="0" anchor="t"/>
          <a:lstStyle/>
          <a:p>
            <a:pPr marL="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2200" spc="-90" dirty="0">
                <a:solidFill>
                  <a:srgbClr val="3E3D2D"/>
                </a:solidFill>
                <a:latin typeface="Arial" panose="02020603050405020304" pitchFamily="2"/>
              </a:rPr>
              <a:t>classes. </a:t>
            </a:r>
          </a:p>
        </p:txBody>
      </p:sp>
      <p:sp>
        <p:nvSpPr>
          <p:cNvPr id="169" name="Text Placeholder 168"/>
          <p:cNvSpPr>
            <a:spLocks noGrp="1"/>
          </p:cNvSpPr>
          <p:nvPr>
            <p:ph type="body" idx="10"/>
          </p:nvPr>
        </p:nvSpPr>
        <p:spPr>
          <a:xfrm>
            <a:off x="1143000" y="2286000"/>
            <a:ext cx="7028815" cy="38379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0480" rIns="0" bIns="0" anchor="t">
            <a:noAutofit/>
          </a:bodyPr>
          <a:lstStyle/>
          <a:p>
            <a:pPr marL="285750" marR="0" indent="-285750" algn="l">
              <a:lnSpc>
                <a:spcPts val="24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15" dirty="0">
                <a:solidFill>
                  <a:srgbClr val="3E3D2D"/>
                </a:solidFill>
                <a:latin typeface="Arial" panose="02020603050405020304" pitchFamily="2"/>
              </a:rPr>
              <a:t>STEAM/ STEM Courses </a:t>
            </a:r>
          </a:p>
          <a:p>
            <a:pPr marL="742950" marR="0" indent="-285750" algn="l">
              <a:lnSpc>
                <a:spcPts val="2300"/>
              </a:lnSpc>
              <a:spcBef>
                <a:spcPts val="44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55" dirty="0">
                <a:solidFill>
                  <a:srgbClr val="3E3D2D"/>
                </a:solidFill>
                <a:latin typeface="Arial" panose="02020603050405020304" pitchFamily="2"/>
              </a:rPr>
              <a:t>Phase 1 of Graphic Design Lap Upgrade </a:t>
            </a:r>
          </a:p>
          <a:p>
            <a:pPr marL="742950" marR="0" indent="-285750" algn="l">
              <a:lnSpc>
                <a:spcPts val="2300"/>
              </a:lnSpc>
              <a:spcBef>
                <a:spcPts val="35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20" dirty="0">
                <a:solidFill>
                  <a:srgbClr val="3E3D2D"/>
                </a:solidFill>
                <a:latin typeface="Arial" panose="02020603050405020304" pitchFamily="2"/>
              </a:rPr>
              <a:t>Integration of Technology into the Music Programs </a:t>
            </a:r>
          </a:p>
          <a:p>
            <a:pPr marL="285750" marR="0" indent="-285750" algn="l">
              <a:lnSpc>
                <a:spcPts val="2400"/>
              </a:lnSpc>
              <a:spcBef>
                <a:spcPts val="43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15" dirty="0">
                <a:solidFill>
                  <a:srgbClr val="3E3D2D"/>
                </a:solidFill>
                <a:latin typeface="Arial" panose="02020603050405020304" pitchFamily="2"/>
              </a:rPr>
              <a:t>Special Education Classes </a:t>
            </a:r>
          </a:p>
          <a:p>
            <a:pPr marL="742950" marR="0" indent="-285750" algn="l">
              <a:lnSpc>
                <a:spcPts val="2300"/>
              </a:lnSpc>
              <a:spcBef>
                <a:spcPts val="56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35" dirty="0">
                <a:solidFill>
                  <a:srgbClr val="3E3D2D"/>
                </a:solidFill>
                <a:latin typeface="Arial" panose="02020603050405020304" pitchFamily="2"/>
              </a:rPr>
              <a:t>Confirming equal access to technology for all </a:t>
            </a:r>
          </a:p>
          <a:p>
            <a:pPr marL="777240" marR="0" algn="l">
              <a:lnSpc>
                <a:spcPts val="2400"/>
              </a:lnSpc>
              <a:spcBef>
                <a:spcPts val="310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00" spc="40" dirty="0">
                <a:solidFill>
                  <a:srgbClr val="3E3D2D"/>
                </a:solidFill>
                <a:latin typeface="Arial" panose="02020603050405020304" pitchFamily="2"/>
              </a:rPr>
              <a:t>students </a:t>
            </a:r>
          </a:p>
          <a:p>
            <a:pPr marL="742950" marR="0" indent="-285750" algn="l">
              <a:lnSpc>
                <a:spcPts val="2300"/>
              </a:lnSpc>
              <a:spcBef>
                <a:spcPts val="37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45" dirty="0">
                <a:solidFill>
                  <a:srgbClr val="3E3D2D"/>
                </a:solidFill>
                <a:latin typeface="Arial" panose="02020603050405020304" pitchFamily="2"/>
              </a:rPr>
              <a:t>Expanding Classroom Sound Systems </a:t>
            </a:r>
          </a:p>
          <a:p>
            <a:pPr marL="285750" marR="0" indent="-285750" algn="l">
              <a:lnSpc>
                <a:spcPts val="2400"/>
              </a:lnSpc>
              <a:spcBef>
                <a:spcPts val="40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0" dirty="0">
                <a:solidFill>
                  <a:srgbClr val="3E3D2D"/>
                </a:solidFill>
                <a:latin typeface="Arial" panose="02020603050405020304" pitchFamily="2"/>
              </a:rPr>
              <a:t>Elective Courses </a:t>
            </a:r>
          </a:p>
          <a:p>
            <a:pPr marL="742950" marR="0" indent="-285750" algn="l">
              <a:lnSpc>
                <a:spcPts val="2300"/>
              </a:lnSpc>
              <a:spcBef>
                <a:spcPts val="590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45" dirty="0">
                <a:solidFill>
                  <a:srgbClr val="3E3D2D"/>
                </a:solidFill>
                <a:latin typeface="Arial" panose="02020603050405020304" pitchFamily="2"/>
              </a:rPr>
              <a:t>Upgrading Technology for MHS Journalism and </a:t>
            </a:r>
          </a:p>
          <a:p>
            <a:pPr marL="777240" marR="0" algn="l">
              <a:lnSpc>
                <a:spcPts val="2400"/>
              </a:lnSpc>
              <a:spcBef>
                <a:spcPts val="28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00" spc="50" dirty="0">
                <a:solidFill>
                  <a:srgbClr val="3E3D2D"/>
                </a:solidFill>
                <a:latin typeface="Arial" panose="02020603050405020304" pitchFamily="2"/>
              </a:rPr>
              <a:t>Literary Magazine </a:t>
            </a:r>
          </a:p>
          <a:p>
            <a:pPr marL="742950" marR="0" indent="-285750" algn="l">
              <a:lnSpc>
                <a:spcPts val="2300"/>
              </a:lnSpc>
              <a:spcBef>
                <a:spcPts val="375"/>
              </a:spcBef>
              <a:spcAft>
                <a:spcPts val="28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00" spc="45" dirty="0">
                <a:solidFill>
                  <a:srgbClr val="3E3D2D"/>
                </a:solidFill>
                <a:latin typeface="Arial" panose="02020603050405020304" pitchFamily="2"/>
              </a:rPr>
              <a:t>UMS Cycle Cours</a:t>
            </a:r>
            <a:r>
              <a:rPr lang="en-US" spc="45" dirty="0">
                <a:solidFill>
                  <a:srgbClr val="3E3D2D"/>
                </a:solidFill>
                <a:latin typeface="Arial" panose="02020603050405020304" pitchFamily="2"/>
              </a:rPr>
              <a:t>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 Placeholder 17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74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5" name="Text Placeholder 174"/>
          <p:cNvSpPr>
            <a:spLocks noGrp="1"/>
          </p:cNvSpPr>
          <p:nvPr>
            <p:ph type="body" idx="10"/>
          </p:nvPr>
        </p:nvSpPr>
        <p:spPr>
          <a:xfrm>
            <a:off x="588010" y="714375"/>
            <a:ext cx="6288405" cy="544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650" spc="15" dirty="0">
                <a:solidFill>
                  <a:srgbClr val="94C600"/>
                </a:solidFill>
                <a:latin typeface="Arial" panose="02020603050405020304" pitchFamily="2"/>
              </a:rPr>
              <a:t>Budget Goals for 2015-2016 </a:t>
            </a:r>
          </a:p>
        </p:txBody>
      </p:sp>
      <p:sp>
        <p:nvSpPr>
          <p:cNvPr id="176" name="Text Placeholder 175"/>
          <p:cNvSpPr>
            <a:spLocks noGrp="1"/>
          </p:cNvSpPr>
          <p:nvPr>
            <p:ph type="body" idx="10"/>
          </p:nvPr>
        </p:nvSpPr>
        <p:spPr>
          <a:xfrm>
            <a:off x="990600" y="1524000"/>
            <a:ext cx="7708265" cy="1490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spc="0" dirty="0">
                <a:solidFill>
                  <a:srgbClr val="3E3D2D"/>
                </a:solidFill>
                <a:latin typeface="Arial" panose="02020603050405020304" pitchFamily="2"/>
              </a:rPr>
              <a:t>3) Increase student to device ratio at MHS. </a:t>
            </a:r>
          </a:p>
          <a:p>
            <a:pPr marL="480060" marR="0" indent="-342900" algn="l">
              <a:lnSpc>
                <a:spcPts val="2400"/>
              </a:lnSpc>
              <a:spcBef>
                <a:spcPts val="92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50" spc="-25" dirty="0">
                <a:solidFill>
                  <a:srgbClr val="3E3D2D"/>
                </a:solidFill>
                <a:latin typeface="Arial" panose="02020603050405020304" pitchFamily="2"/>
              </a:rPr>
              <a:t>Additional Chromebook carts for Social Studies aligns </a:t>
            </a:r>
          </a:p>
          <a:p>
            <a:pPr marL="411480" marR="0" indent="0" algn="l">
              <a:lnSpc>
                <a:spcPts val="2500"/>
              </a:lnSpc>
              <a:spcBef>
                <a:spcPts val="37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50" spc="-25" dirty="0">
                <a:solidFill>
                  <a:srgbClr val="3E3D2D"/>
                </a:solidFill>
                <a:latin typeface="Arial" panose="02020603050405020304" pitchFamily="2"/>
              </a:rPr>
              <a:t>with ISTE standards while simultaneously improving </a:t>
            </a:r>
          </a:p>
          <a:p>
            <a:pPr marL="411480" marR="0" indent="0" algn="l">
              <a:lnSpc>
                <a:spcPts val="2500"/>
              </a:lnSpc>
              <a:spcBef>
                <a:spcPts val="32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50" spc="-10" dirty="0">
                <a:solidFill>
                  <a:srgbClr val="3E3D2D"/>
                </a:solidFill>
                <a:latin typeface="Arial" panose="02020603050405020304" pitchFamily="2"/>
              </a:rPr>
              <a:t>our PARCC testing capacity. </a:t>
            </a:r>
          </a:p>
        </p:txBody>
      </p:sp>
      <p:sp>
        <p:nvSpPr>
          <p:cNvPr id="177" name="Text Placeholder 176"/>
          <p:cNvSpPr>
            <a:spLocks noGrp="1"/>
          </p:cNvSpPr>
          <p:nvPr>
            <p:ph type="body" idx="10"/>
          </p:nvPr>
        </p:nvSpPr>
        <p:spPr>
          <a:xfrm>
            <a:off x="990600" y="3276600"/>
            <a:ext cx="7724140" cy="18948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just">
              <a:lnSpc>
                <a:spcPts val="2500"/>
              </a:lnSpc>
              <a:spcAft>
                <a:spcPts val="0"/>
              </a:spcAft>
              <a:buClr>
                <a:srgbClr val="92D050"/>
              </a:buClr>
            </a:pPr>
            <a:r>
              <a:rPr lang="en-US" sz="2250" spc="-25" dirty="0">
                <a:solidFill>
                  <a:srgbClr val="3E3D2D"/>
                </a:solidFill>
                <a:latin typeface="Arial" panose="02020603050405020304" pitchFamily="2"/>
              </a:rPr>
              <a:t>4) Increasing digital resources and content to support the </a:t>
            </a:r>
          </a:p>
          <a:p>
            <a:pPr marL="0" marR="0" indent="0" algn="just">
              <a:lnSpc>
                <a:spcPts val="2500"/>
              </a:lnSpc>
              <a:spcBef>
                <a:spcPts val="37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50" spc="-20" dirty="0">
                <a:solidFill>
                  <a:srgbClr val="3E3D2D"/>
                </a:solidFill>
                <a:latin typeface="Arial" panose="02020603050405020304" pitchFamily="2"/>
              </a:rPr>
              <a:t>district curriculum, differentiate instruction, and to </a:t>
            </a:r>
          </a:p>
          <a:p>
            <a:pPr marL="0" marR="0" indent="0" algn="just">
              <a:lnSpc>
                <a:spcPts val="2500"/>
              </a:lnSpc>
              <a:spcBef>
                <a:spcPts val="300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250" spc="-10" dirty="0">
                <a:solidFill>
                  <a:srgbClr val="3E3D2D"/>
                </a:solidFill>
                <a:latin typeface="Arial" panose="02020603050405020304" pitchFamily="2"/>
              </a:rPr>
              <a:t>increase the school-home connection. </a:t>
            </a:r>
          </a:p>
          <a:p>
            <a:pPr marL="480060" marR="0" indent="-342900" algn="just">
              <a:lnSpc>
                <a:spcPts val="2400"/>
              </a:lnSpc>
              <a:spcBef>
                <a:spcPts val="90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50" spc="15" dirty="0">
                <a:solidFill>
                  <a:srgbClr val="3E3D2D"/>
                </a:solidFill>
                <a:latin typeface="Arial" panose="02020603050405020304" pitchFamily="2"/>
              </a:rPr>
              <a:t>Safari Montage Digital Content Database </a:t>
            </a:r>
          </a:p>
          <a:p>
            <a:pPr marL="480060" marR="0" indent="-342900" algn="just">
              <a:lnSpc>
                <a:spcPts val="2400"/>
              </a:lnSpc>
              <a:spcBef>
                <a:spcPts val="465"/>
              </a:spcBef>
              <a:spcAft>
                <a:spcPts val="315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250" spc="-5" dirty="0" err="1">
                <a:solidFill>
                  <a:srgbClr val="3E3D2D"/>
                </a:solidFill>
                <a:latin typeface="Arial" panose="02020603050405020304" pitchFamily="2"/>
              </a:rPr>
              <a:t>Brightstorm</a:t>
            </a:r>
            <a:r>
              <a:rPr lang="en-US" sz="2250" spc="-5" dirty="0">
                <a:solidFill>
                  <a:srgbClr val="3E3D2D"/>
                </a:solidFill>
                <a:latin typeface="Arial" panose="02020603050405020304" pitchFamily="2"/>
              </a:rPr>
              <a:t> Access grades 7-12 </a:t>
            </a:r>
          </a:p>
        </p:txBody>
      </p:sp>
      <p:sp>
        <p:nvSpPr>
          <p:cNvPr id="178" name="Text Placeholder 177"/>
          <p:cNvSpPr>
            <a:spLocks noGrp="1"/>
          </p:cNvSpPr>
          <p:nvPr>
            <p:ph type="body" idx="10"/>
          </p:nvPr>
        </p:nvSpPr>
        <p:spPr>
          <a:xfrm>
            <a:off x="990600" y="5562600"/>
            <a:ext cx="7388225" cy="3282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985" rIns="0" bIns="0" anchor="t"/>
          <a:lstStyle/>
          <a:p>
            <a:pPr marL="0" marR="0" indent="0" algn="l">
              <a:lnSpc>
                <a:spcPts val="2500"/>
              </a:lnSpc>
              <a:spcAft>
                <a:spcPts val="0"/>
              </a:spcAft>
            </a:pPr>
            <a:r>
              <a:rPr lang="en-US" sz="2250" spc="-25" dirty="0">
                <a:solidFill>
                  <a:srgbClr val="3E3D2D"/>
                </a:solidFill>
                <a:latin typeface="Arial" panose="02020603050405020304" pitchFamily="2"/>
              </a:rPr>
              <a:t>5) Increased ratio of student to device in VES and LMS</a:t>
            </a:r>
            <a:r>
              <a:rPr lang="en-US" sz="2250" b="1" spc="-25" dirty="0">
                <a:solidFill>
                  <a:srgbClr val="3E3D2D"/>
                </a:solidFill>
                <a:latin typeface="Arial" panose="02020603050405020304" pitchFamily="2"/>
              </a:rPr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 Placeholder 180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83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" name="Text Placeholder 183"/>
          <p:cNvSpPr>
            <a:spLocks noGrp="1"/>
          </p:cNvSpPr>
          <p:nvPr>
            <p:ph type="body" idx="10"/>
          </p:nvPr>
        </p:nvSpPr>
        <p:spPr>
          <a:xfrm>
            <a:off x="1146175" y="1525905"/>
            <a:ext cx="2587625" cy="5353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875" rIns="0" bIns="0" anchor="t"/>
          <a:lstStyle/>
          <a:p>
            <a:pPr marL="0" marR="0" indent="0" algn="l">
              <a:lnSpc>
                <a:spcPts val="4100"/>
              </a:lnSpc>
              <a:spcAft>
                <a:spcPts val="0"/>
              </a:spcAft>
            </a:pPr>
            <a:r>
              <a:rPr lang="en-US" sz="3800" spc="-70" dirty="0">
                <a:solidFill>
                  <a:srgbClr val="94C600"/>
                </a:solidFill>
                <a:latin typeface="Arial" panose="02020603050405020304" pitchFamily="2"/>
              </a:rPr>
              <a:t>Questions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13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7391400" y="1816735"/>
            <a:ext cx="548640" cy="3625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800"/>
              </a:lnSpc>
              <a:spcAft>
                <a:spcPts val="0"/>
              </a:spcAft>
            </a:pPr>
            <a:r>
              <a:rPr lang="en-US" sz="2100" b="1" i="1" spc="-85" dirty="0" smtClean="0">
                <a:solidFill>
                  <a:srgbClr val="000000"/>
                </a:solidFill>
                <a:latin typeface="Verdana" panose="02020603050405020304" pitchFamily="2"/>
              </a:rPr>
              <a:t> </a:t>
            </a:r>
            <a:endParaRPr lang="en-US" sz="2100" b="1" i="1" spc="-85" dirty="0">
              <a:solidFill>
                <a:srgbClr val="000000"/>
              </a:solidFill>
              <a:latin typeface="Verdana" panose="02020603050405020304" pitchFamily="2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idx="10"/>
          </p:nvPr>
        </p:nvSpPr>
        <p:spPr>
          <a:xfrm>
            <a:off x="800100" y="1600200"/>
            <a:ext cx="7658100" cy="476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7160" marR="0" indent="0" algn="l">
              <a:lnSpc>
                <a:spcPts val="29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b="1" i="1" spc="-75" dirty="0" smtClean="0">
                <a:solidFill>
                  <a:srgbClr val="000000"/>
                </a:solidFill>
                <a:latin typeface="Verdana" panose="02020603050405020304" pitchFamily="2"/>
              </a:rPr>
              <a:t>Goal 1 – To develop specific communication protocols with parents, staff and community members that are consistent in message and reflect the vision of the district to engage each child in reaching his/her fullest potential.</a:t>
            </a:r>
          </a:p>
          <a:p>
            <a:pPr marL="137160" marR="0" indent="0" algn="l">
              <a:lnSpc>
                <a:spcPts val="2900"/>
              </a:lnSpc>
              <a:spcBef>
                <a:spcPts val="5"/>
              </a:spcBef>
              <a:spcAft>
                <a:spcPts val="0"/>
              </a:spcAft>
            </a:pPr>
            <a:endParaRPr lang="en-US" sz="2000" b="1" i="1" spc="-75" dirty="0">
              <a:solidFill>
                <a:srgbClr val="000000"/>
              </a:solidFill>
              <a:latin typeface="Verdana" panose="02020603050405020304" pitchFamily="2"/>
            </a:endParaRPr>
          </a:p>
          <a:p>
            <a:pPr marL="137160" marR="0" indent="0" algn="l">
              <a:lnSpc>
                <a:spcPts val="29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b="1" i="1" spc="-75" dirty="0" smtClean="0">
                <a:solidFill>
                  <a:srgbClr val="000000"/>
                </a:solidFill>
                <a:latin typeface="Verdana" panose="02020603050405020304" pitchFamily="2"/>
              </a:rPr>
              <a:t>Goal 2 – To review, evaluate and assess current programs and staffing structures to determine gaps/needs; make specific recommendations to the Board to address in a fiscally responsible and efficient manner in the following areas:  special education, student/staff attendance and the organizational management structure of the district.</a:t>
            </a:r>
            <a:endParaRPr lang="en-US" sz="2000" b="1" i="1" spc="-75" dirty="0">
              <a:solidFill>
                <a:srgbClr val="000000"/>
              </a:solidFill>
              <a:latin typeface="Verdana" panose="02020603050405020304" pitchFamily="2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idx="10"/>
          </p:nvPr>
        </p:nvSpPr>
        <p:spPr>
          <a:xfrm>
            <a:off x="990600" y="914400"/>
            <a:ext cx="6736080" cy="4572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lvl="0" indent="0" algn="l" defTabSz="914400" eaLnBrk="1" fontAlgn="auto" latinLnBrk="0" hangingPunct="1">
              <a:lnSpc>
                <a:spcPts val="4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700" b="0" i="0" u="none" strike="noStrike" kern="0" cap="none" spc="-135" normalizeH="0" baseline="0" noProof="0" dirty="0" smtClean="0">
                <a:ln>
                  <a:noFill/>
                </a:ln>
                <a:solidFill>
                  <a:srgbClr val="94C600"/>
                </a:solidFill>
                <a:effectLst/>
                <a:uLnTx/>
                <a:uFillTx/>
                <a:latin typeface="Arial" panose="02020603050405020304" pitchFamily="2"/>
              </a:rPr>
              <a:t>MTSD Goals: </a:t>
            </a:r>
          </a:p>
          <a:p>
            <a:pPr marL="0" marR="0" indent="0" algn="l">
              <a:lnSpc>
                <a:spcPts val="2900"/>
              </a:lnSpc>
              <a:spcAft>
                <a:spcPts val="0"/>
              </a:spcAft>
            </a:pPr>
            <a:endParaRPr lang="en-US" sz="2000" b="1" i="1" spc="-85" dirty="0">
              <a:solidFill>
                <a:srgbClr val="000000"/>
              </a:solidFill>
              <a:latin typeface="Verdana" panose="02020603050405020304" pitchFamily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22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3" name="Text Placeholder 22"/>
          <p:cNvSpPr>
            <a:spLocks noGrp="1"/>
          </p:cNvSpPr>
          <p:nvPr>
            <p:ph type="body" idx="10"/>
          </p:nvPr>
        </p:nvSpPr>
        <p:spPr>
          <a:xfrm>
            <a:off x="1167130" y="1043940"/>
            <a:ext cx="2822575" cy="5403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4200"/>
              </a:lnSpc>
              <a:spcAft>
                <a:spcPts val="0"/>
              </a:spcAft>
            </a:pPr>
            <a:r>
              <a:rPr lang="en-US" sz="3700" spc="-135">
                <a:solidFill>
                  <a:srgbClr val="94C600"/>
                </a:solidFill>
                <a:latin typeface="Arial" panose="02020603050405020304" pitchFamily="2"/>
              </a:rPr>
              <a:t>MTSD Goals: 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idx="10"/>
          </p:nvPr>
        </p:nvSpPr>
        <p:spPr>
          <a:xfrm>
            <a:off x="1319530" y="1923414"/>
            <a:ext cx="6330950" cy="22675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Autofit/>
          </a:bodyPr>
          <a:lstStyle/>
          <a:p>
            <a:pPr marL="0" marR="0" indent="0" algn="just">
              <a:lnSpc>
                <a:spcPts val="2900"/>
              </a:lnSpc>
              <a:spcAft>
                <a:spcPts val="0"/>
              </a:spcAft>
            </a:pPr>
            <a:r>
              <a:rPr lang="en-US" sz="2000" b="1" i="1" spc="-75" dirty="0">
                <a:solidFill>
                  <a:srgbClr val="000000"/>
                </a:solidFill>
                <a:latin typeface="Verdana" panose="02020603050405020304" pitchFamily="2"/>
              </a:rPr>
              <a:t>Goal 3 – To identify and implement social-</a:t>
            </a:r>
            <a:r>
              <a:rPr lang="en-US" sz="2000" b="1" i="1" dirty="0">
                <a:solidFill>
                  <a:srgbClr val="000000"/>
                </a:solidFill>
                <a:latin typeface="Arial" panose="02020603050405020304" pitchFamily="2"/>
              </a:rPr>
              <a:t> </a:t>
            </a:r>
          </a:p>
          <a:p>
            <a:pPr marL="137160" marR="0" indent="0" algn="just">
              <a:lnSpc>
                <a:spcPts val="2900"/>
              </a:lnSpc>
              <a:spcBef>
                <a:spcPts val="10"/>
              </a:spcBef>
              <a:spcAft>
                <a:spcPts val="0"/>
              </a:spcAft>
            </a:pPr>
            <a:r>
              <a:rPr lang="en-US" sz="2000" b="1" i="1" spc="-40" dirty="0">
                <a:solidFill>
                  <a:srgbClr val="000000"/>
                </a:solidFill>
                <a:latin typeface="Verdana" panose="02020603050405020304" pitchFamily="2"/>
              </a:rPr>
              <a:t>emotional programming appropriate for all </a:t>
            </a:r>
          </a:p>
          <a:p>
            <a:pPr marL="137160" marR="0" indent="0" algn="just">
              <a:lnSpc>
                <a:spcPts val="2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spc="-75" dirty="0">
                <a:solidFill>
                  <a:srgbClr val="000000"/>
                </a:solidFill>
                <a:latin typeface="Verdana" panose="02020603050405020304" pitchFamily="2"/>
              </a:rPr>
              <a:t>schools by June, 2015 and identify the </a:t>
            </a:r>
          </a:p>
          <a:p>
            <a:pPr marL="137160" marR="0" indent="0" algn="l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i="1" spc="-80" dirty="0">
                <a:solidFill>
                  <a:srgbClr val="000000"/>
                </a:solidFill>
                <a:latin typeface="Verdana" panose="02020603050405020304" pitchFamily="2"/>
              </a:rPr>
              <a:t>appropriate assessments to measure the efficacy </a:t>
            </a:r>
            <a:r>
              <a:rPr lang="en-US" sz="2000" b="1" i="1" spc="-75" dirty="0" smtClean="0">
                <a:solidFill>
                  <a:srgbClr val="000000"/>
                </a:solidFill>
                <a:latin typeface="Verdana" panose="02020603050405020304" pitchFamily="2"/>
              </a:rPr>
              <a:t>of </a:t>
            </a:r>
            <a:r>
              <a:rPr lang="en-US" sz="2000" b="1" i="1" spc="-75" dirty="0">
                <a:solidFill>
                  <a:srgbClr val="000000"/>
                </a:solidFill>
                <a:latin typeface="Verdana" panose="02020603050405020304" pitchFamily="2"/>
              </a:rPr>
              <a:t>the programs. 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idx="10"/>
          </p:nvPr>
        </p:nvSpPr>
        <p:spPr>
          <a:xfrm>
            <a:off x="1319530" y="4210050"/>
            <a:ext cx="6224270" cy="1123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0" rIns="0" bIns="0" anchor="t"/>
          <a:lstStyle/>
          <a:p>
            <a:pPr marL="0" marR="0" indent="0" algn="l">
              <a:lnSpc>
                <a:spcPts val="2800"/>
              </a:lnSpc>
              <a:spcAft>
                <a:spcPts val="0"/>
              </a:spcAft>
            </a:pPr>
            <a:r>
              <a:rPr lang="en-US" sz="2000" b="1" i="1" spc="-85" dirty="0">
                <a:solidFill>
                  <a:srgbClr val="000000"/>
                </a:solidFill>
                <a:latin typeface="Verdana" panose="02020603050405020304" pitchFamily="2"/>
              </a:rPr>
              <a:t>Goal 4 – To explore the feasibility of </a:t>
            </a:r>
            <a:r>
              <a:rPr lang="en-US" sz="2000" b="1" i="1" spc="-85" dirty="0" smtClean="0">
                <a:solidFill>
                  <a:srgbClr val="000000"/>
                </a:solidFill>
                <a:latin typeface="Verdana" panose="02020603050405020304" pitchFamily="2"/>
              </a:rPr>
              <a:t>full day kindergarten for the 2016-2017 school year</a:t>
            </a:r>
            <a:endParaRPr lang="en-US" sz="2000" b="1" i="1" spc="-85" dirty="0">
              <a:solidFill>
                <a:srgbClr val="000000"/>
              </a:solidFill>
              <a:latin typeface="Verdana" panose="02020603050405020304" pitchFamily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28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3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Text Placeholder 31"/>
          <p:cNvSpPr>
            <a:spLocks noGrp="1"/>
          </p:cNvSpPr>
          <p:nvPr>
            <p:ph type="body" idx="10"/>
          </p:nvPr>
        </p:nvSpPr>
        <p:spPr>
          <a:xfrm>
            <a:off x="835025" y="655320"/>
            <a:ext cx="7031990" cy="17976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27432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550" i="1" spc="0" dirty="0">
                <a:solidFill>
                  <a:srgbClr val="94C600"/>
                </a:solidFill>
                <a:latin typeface="Verdana" panose="02020603050405020304" pitchFamily="2"/>
              </a:rPr>
              <a:t>Goal 1 – To develop specific communication protocols with parents, staff and community members that are consistent in message and reflect the vision of the district to engage each child in reaching his/her fullest potential. </a:t>
            </a:r>
          </a:p>
          <a:p>
            <a:pPr marL="457200" marR="0" indent="-457200" algn="l">
              <a:lnSpc>
                <a:spcPts val="3100"/>
              </a:lnSpc>
              <a:spcBef>
                <a:spcPts val="1900"/>
              </a:spcBef>
              <a:spcAft>
                <a:spcPts val="49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15" dirty="0">
                <a:solidFill>
                  <a:srgbClr val="3E3D2D"/>
                </a:solidFill>
                <a:latin typeface="Arial" panose="02020603050405020304" pitchFamily="2"/>
              </a:rPr>
              <a:t>Professional development: 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idx="10"/>
          </p:nvPr>
        </p:nvSpPr>
        <p:spPr>
          <a:xfrm>
            <a:off x="1292225" y="2453005"/>
            <a:ext cx="4636135" cy="3892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" rIns="0" bIns="0" anchor="t"/>
          <a:lstStyle/>
          <a:p>
            <a:pPr marL="457200" marR="0" indent="-457200" algn="l">
              <a:lnSpc>
                <a:spcPts val="30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5" dirty="0">
                <a:solidFill>
                  <a:srgbClr val="3E3D2D"/>
                </a:solidFill>
                <a:latin typeface="Arial" panose="02020603050405020304" pitchFamily="2"/>
              </a:rPr>
              <a:t>Differentiated Instruction 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idx="10"/>
          </p:nvPr>
        </p:nvSpPr>
        <p:spPr>
          <a:xfrm>
            <a:off x="1292225" y="2883535"/>
            <a:ext cx="5931535" cy="1397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940" rIns="0" bIns="0" anchor="t"/>
          <a:lstStyle/>
          <a:p>
            <a:pPr marL="457200" marR="0" indent="-457200" algn="l">
              <a:lnSpc>
                <a:spcPts val="31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15" dirty="0">
                <a:solidFill>
                  <a:srgbClr val="3E3D2D"/>
                </a:solidFill>
                <a:latin typeface="Arial" panose="02020603050405020304" pitchFamily="2"/>
              </a:rPr>
              <a:t>Next Generation Science </a:t>
            </a:r>
          </a:p>
          <a:p>
            <a:pPr marL="914400" marR="0" indent="-457200" algn="l">
              <a:lnSpc>
                <a:spcPts val="3200"/>
              </a:lnSpc>
              <a:spcBef>
                <a:spcPts val="42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45" dirty="0">
                <a:solidFill>
                  <a:srgbClr val="3E3D2D"/>
                </a:solidFill>
                <a:latin typeface="Arial" panose="02020603050405020304" pitchFamily="2"/>
              </a:rPr>
              <a:t>Standards </a:t>
            </a:r>
          </a:p>
          <a:p>
            <a:pPr marL="457200" marR="0" indent="-457200" algn="l">
              <a:lnSpc>
                <a:spcPts val="3100"/>
              </a:lnSpc>
              <a:spcBef>
                <a:spcPts val="545"/>
              </a:spcBef>
              <a:spcAft>
                <a:spcPts val="515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30" dirty="0">
                <a:solidFill>
                  <a:srgbClr val="3E3D2D"/>
                </a:solidFill>
                <a:latin typeface="Arial" panose="02020603050405020304" pitchFamily="2"/>
              </a:rPr>
              <a:t>Columbia Teacher’s College (TC) 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idx="10"/>
          </p:nvPr>
        </p:nvSpPr>
        <p:spPr>
          <a:xfrm>
            <a:off x="1292225" y="4281170"/>
            <a:ext cx="6205855" cy="17614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05" rIns="0" bIns="0" anchor="t"/>
          <a:lstStyle/>
          <a:p>
            <a:pPr marL="457200" marR="0" indent="-457200" algn="l">
              <a:lnSpc>
                <a:spcPts val="31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45" dirty="0">
                <a:solidFill>
                  <a:srgbClr val="3E3D2D"/>
                </a:solidFill>
                <a:latin typeface="Arial" panose="02020603050405020304" pitchFamily="2"/>
              </a:rPr>
              <a:t>DBQ </a:t>
            </a:r>
          </a:p>
          <a:p>
            <a:pPr marL="457200" marR="0" indent="-45720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40" dirty="0">
                <a:solidFill>
                  <a:srgbClr val="3E3D2D"/>
                </a:solidFill>
                <a:latin typeface="Arial" panose="02020603050405020304" pitchFamily="2"/>
              </a:rPr>
              <a:t>New Staff Academy </a:t>
            </a:r>
          </a:p>
          <a:p>
            <a:pPr marL="914400" marR="0" indent="-45720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0" dirty="0">
                <a:solidFill>
                  <a:srgbClr val="3E3D2D"/>
                </a:solidFill>
                <a:latin typeface="Arial" panose="02020603050405020304" pitchFamily="2"/>
              </a:rPr>
              <a:t>Mentoring/Shoulder to Lean On </a:t>
            </a:r>
          </a:p>
          <a:p>
            <a:pPr marL="457200" marR="0" indent="-457200" algn="l">
              <a:lnSpc>
                <a:spcPts val="3000"/>
              </a:lnSpc>
              <a:spcBef>
                <a:spcPts val="54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0" dirty="0">
                <a:solidFill>
                  <a:srgbClr val="3E3D2D"/>
                </a:solidFill>
                <a:latin typeface="Arial" panose="02020603050405020304" pitchFamily="2"/>
              </a:rPr>
              <a:t>Curriculum Revisions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37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40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1" name="Text Placeholder 40"/>
          <p:cNvSpPr>
            <a:spLocks noGrp="1"/>
          </p:cNvSpPr>
          <p:nvPr>
            <p:ph type="body" idx="10"/>
          </p:nvPr>
        </p:nvSpPr>
        <p:spPr>
          <a:xfrm>
            <a:off x="1106170" y="966470"/>
            <a:ext cx="6760845" cy="11061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550" i="1" spc="0">
                <a:solidFill>
                  <a:srgbClr val="94C600"/>
                </a:solidFill>
                <a:latin typeface="Verdana" panose="02020603050405020304" pitchFamily="2"/>
              </a:rPr>
              <a:t>Goal 1 – To develop specific communication protocols with parents, staff and community members that are consistent in message and reflect the vision of the district to engage each child in reaching his/her fullest potential. 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idx="10"/>
          </p:nvPr>
        </p:nvSpPr>
        <p:spPr>
          <a:xfrm>
            <a:off x="1158240" y="2470150"/>
            <a:ext cx="6489065" cy="32556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0" rIns="0" bIns="0" anchor="t"/>
          <a:lstStyle/>
          <a:p>
            <a:pPr marL="457200" marR="0" indent="-457200" algn="l">
              <a:lnSpc>
                <a:spcPts val="31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40" dirty="0">
                <a:solidFill>
                  <a:srgbClr val="3E3D2D"/>
                </a:solidFill>
                <a:latin typeface="Arial" panose="02020603050405020304" pitchFamily="2"/>
              </a:rPr>
              <a:t>Professional development designed </a:t>
            </a:r>
          </a:p>
          <a:p>
            <a:pPr marL="457200" marR="0" indent="0" algn="l">
              <a:lnSpc>
                <a:spcPts val="3200"/>
              </a:lnSpc>
              <a:spcBef>
                <a:spcPts val="380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800" spc="-20" dirty="0">
                <a:solidFill>
                  <a:srgbClr val="3E3D2D"/>
                </a:solidFill>
                <a:latin typeface="Arial" panose="02020603050405020304" pitchFamily="2"/>
              </a:rPr>
              <a:t>to leverage/ home to school </a:t>
            </a:r>
          </a:p>
          <a:p>
            <a:pPr marL="457200" marR="0" indent="0" algn="l">
              <a:lnSpc>
                <a:spcPts val="3200"/>
              </a:lnSpc>
              <a:spcBef>
                <a:spcPts val="40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800" spc="-10" dirty="0">
                <a:solidFill>
                  <a:srgbClr val="3E3D2D"/>
                </a:solidFill>
                <a:latin typeface="Arial" panose="02020603050405020304" pitchFamily="2"/>
              </a:rPr>
              <a:t>connections </a:t>
            </a:r>
          </a:p>
          <a:p>
            <a:pPr marL="914400" marR="0" indent="-457200" algn="l">
              <a:lnSpc>
                <a:spcPts val="3100"/>
              </a:lnSpc>
              <a:spcBef>
                <a:spcPts val="52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10" dirty="0">
                <a:solidFill>
                  <a:srgbClr val="3E3D2D"/>
                </a:solidFill>
                <a:latin typeface="Arial" panose="02020603050405020304" pitchFamily="2"/>
              </a:rPr>
              <a:t>Performance Matters </a:t>
            </a:r>
          </a:p>
          <a:p>
            <a:pPr marL="914400" marR="0" indent="-457200" algn="l">
              <a:lnSpc>
                <a:spcPts val="3100"/>
              </a:lnSpc>
              <a:spcBef>
                <a:spcPts val="52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35" dirty="0">
                <a:solidFill>
                  <a:srgbClr val="3E3D2D"/>
                </a:solidFill>
                <a:latin typeface="Arial" panose="02020603050405020304" pitchFamily="2"/>
              </a:rPr>
              <a:t>Rubicon Atlas </a:t>
            </a:r>
          </a:p>
          <a:p>
            <a:pPr marL="914400" marR="0" indent="-457200" algn="l">
              <a:lnSpc>
                <a:spcPts val="3100"/>
              </a:lnSpc>
              <a:spcBef>
                <a:spcPts val="52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50" dirty="0">
                <a:solidFill>
                  <a:srgbClr val="3E3D2D"/>
                </a:solidFill>
                <a:latin typeface="Arial" panose="02020603050405020304" pitchFamily="2"/>
              </a:rPr>
              <a:t>MAP testing </a:t>
            </a:r>
          </a:p>
          <a:p>
            <a:pPr marL="914400" marR="0" indent="-457200" algn="l">
              <a:lnSpc>
                <a:spcPts val="3100"/>
              </a:lnSpc>
              <a:spcBef>
                <a:spcPts val="525"/>
              </a:spcBef>
              <a:spcAft>
                <a:spcPts val="47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50" dirty="0">
                <a:solidFill>
                  <a:srgbClr val="3E3D2D"/>
                </a:solidFill>
                <a:latin typeface="Arial" panose="02020603050405020304" pitchFamily="2"/>
              </a:rPr>
              <a:t>Odyssey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47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Text Placeholder 47"/>
          <p:cNvSpPr>
            <a:spLocks noGrp="1"/>
          </p:cNvSpPr>
          <p:nvPr>
            <p:ph type="body" idx="10"/>
          </p:nvPr>
        </p:nvSpPr>
        <p:spPr>
          <a:xfrm>
            <a:off x="1106170" y="689610"/>
            <a:ext cx="6849110" cy="13830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550" i="1" spc="-35">
                <a:solidFill>
                  <a:srgbClr val="94C600"/>
                </a:solidFill>
                <a:latin typeface="Verdana" panose="02020603050405020304" pitchFamily="2"/>
              </a:rPr>
              <a:t>Goal 2 – To review, evaluate and assess current programs and staffing structures to determine gaps/needs; make specific recommendations to the Board to address in a fiscally responsible and efficient manner in the following areas: special education, student/staff attendance and the organizational management structure of the district. 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idx="10"/>
          </p:nvPr>
        </p:nvSpPr>
        <p:spPr>
          <a:xfrm>
            <a:off x="1158240" y="2317115"/>
            <a:ext cx="6056630" cy="13646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4135" rIns="0" bIns="0" anchor="t"/>
          <a:lstStyle/>
          <a:p>
            <a:pPr marL="457200" marR="0" indent="-457200" algn="l">
              <a:lnSpc>
                <a:spcPts val="31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10" dirty="0">
                <a:solidFill>
                  <a:srgbClr val="3E3D2D"/>
                </a:solidFill>
                <a:latin typeface="Arial" panose="02020603050405020304" pitchFamily="2"/>
              </a:rPr>
              <a:t>Aligning our curriculum and </a:t>
            </a:r>
          </a:p>
          <a:p>
            <a:pPr marL="411480" marR="0" indent="0" algn="l">
              <a:lnSpc>
                <a:spcPts val="3200"/>
              </a:lnSpc>
              <a:spcBef>
                <a:spcPts val="390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800" spc="-45" dirty="0">
                <a:solidFill>
                  <a:srgbClr val="3E3D2D"/>
                </a:solidFill>
                <a:latin typeface="Arial" panose="02020603050405020304" pitchFamily="2"/>
              </a:rPr>
              <a:t>assessments to New Jersey Core </a:t>
            </a:r>
          </a:p>
          <a:p>
            <a:pPr marL="411480" marR="0" indent="0" algn="l">
              <a:lnSpc>
                <a:spcPts val="3100"/>
              </a:lnSpc>
              <a:spcBef>
                <a:spcPts val="41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800" spc="-10" dirty="0">
                <a:solidFill>
                  <a:srgbClr val="3E3D2D"/>
                </a:solidFill>
                <a:latin typeface="Arial" panose="02020603050405020304" pitchFamily="2"/>
              </a:rPr>
              <a:t>Curriculum Content Standards </a:t>
            </a:r>
          </a:p>
        </p:txBody>
      </p:sp>
      <p:sp>
        <p:nvSpPr>
          <p:cNvPr id="50" name="Text Placeholder 49"/>
          <p:cNvSpPr>
            <a:spLocks noGrp="1"/>
          </p:cNvSpPr>
          <p:nvPr>
            <p:ph type="body" idx="10"/>
          </p:nvPr>
        </p:nvSpPr>
        <p:spPr>
          <a:xfrm>
            <a:off x="1158240" y="3683000"/>
            <a:ext cx="6559550" cy="28047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6675" rIns="0" bIns="0" anchor="t"/>
          <a:lstStyle/>
          <a:p>
            <a:pPr marL="457200" marR="0" indent="-457200" algn="l">
              <a:lnSpc>
                <a:spcPts val="31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80" dirty="0">
                <a:solidFill>
                  <a:srgbClr val="3E3D2D"/>
                </a:solidFill>
                <a:latin typeface="Arial" panose="02020603050405020304" pitchFamily="2"/>
              </a:rPr>
              <a:t>NGSS/ DBQ </a:t>
            </a:r>
          </a:p>
          <a:p>
            <a:pPr marL="457200" marR="0" indent="-457200" algn="l">
              <a:lnSpc>
                <a:spcPts val="3100"/>
              </a:lnSpc>
              <a:spcBef>
                <a:spcPts val="53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20" dirty="0">
                <a:solidFill>
                  <a:srgbClr val="3E3D2D"/>
                </a:solidFill>
                <a:latin typeface="Arial" panose="02020603050405020304" pitchFamily="2"/>
              </a:rPr>
              <a:t>3rd year of our partnership with </a:t>
            </a:r>
          </a:p>
          <a:p>
            <a:pPr marL="457200" marR="0" algn="l">
              <a:lnSpc>
                <a:spcPts val="3200"/>
              </a:lnSpc>
              <a:spcBef>
                <a:spcPts val="41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800" spc="-35" dirty="0">
                <a:solidFill>
                  <a:srgbClr val="3E3D2D"/>
                </a:solidFill>
                <a:latin typeface="Arial" panose="02020603050405020304" pitchFamily="2"/>
              </a:rPr>
              <a:t>Columbia Teacher’s College </a:t>
            </a:r>
          </a:p>
          <a:p>
            <a:pPr marL="457200" marR="0" indent="-457200" algn="l">
              <a:lnSpc>
                <a:spcPts val="3100"/>
              </a:lnSpc>
              <a:spcBef>
                <a:spcPts val="53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25" dirty="0">
                <a:solidFill>
                  <a:srgbClr val="3E3D2D"/>
                </a:solidFill>
                <a:latin typeface="Arial" panose="02020603050405020304" pitchFamily="2"/>
              </a:rPr>
              <a:t>Embedding instructional technology </a:t>
            </a:r>
          </a:p>
          <a:p>
            <a:pPr marL="457200" marR="0" algn="l">
              <a:lnSpc>
                <a:spcPts val="3200"/>
              </a:lnSpc>
              <a:spcBef>
                <a:spcPts val="41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800" spc="-20" dirty="0">
                <a:solidFill>
                  <a:srgbClr val="3E3D2D"/>
                </a:solidFill>
                <a:latin typeface="Arial" panose="02020603050405020304" pitchFamily="2"/>
              </a:rPr>
              <a:t>into our daily practices </a:t>
            </a:r>
          </a:p>
          <a:p>
            <a:pPr marL="457200" marR="0" indent="-457200" algn="l">
              <a:lnSpc>
                <a:spcPts val="3100"/>
              </a:lnSpc>
              <a:spcBef>
                <a:spcPts val="535"/>
              </a:spcBef>
              <a:spcAft>
                <a:spcPts val="455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10" dirty="0" err="1">
                <a:solidFill>
                  <a:srgbClr val="3E3D2D"/>
                </a:solidFill>
                <a:latin typeface="Arial" panose="02020603050405020304" pitchFamily="2"/>
              </a:rPr>
              <a:t>Teachscape</a:t>
            </a:r>
            <a:r>
              <a:rPr lang="en-US" sz="2800" spc="-10" dirty="0">
                <a:solidFill>
                  <a:srgbClr val="3E3D2D"/>
                </a:solidFill>
                <a:latin typeface="Arial" panose="02020603050405020304" pitchFamily="2"/>
              </a:rPr>
              <a:t>/Teacher Evaluation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55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6" name="Text Placeholder 55"/>
          <p:cNvSpPr>
            <a:spLocks noGrp="1"/>
          </p:cNvSpPr>
          <p:nvPr>
            <p:ph type="body" idx="10"/>
          </p:nvPr>
        </p:nvSpPr>
        <p:spPr>
          <a:xfrm>
            <a:off x="1134110" y="804545"/>
            <a:ext cx="6546850" cy="8324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200"/>
              </a:lnSpc>
              <a:spcAft>
                <a:spcPts val="10"/>
              </a:spcAft>
            </a:pPr>
            <a:r>
              <a:rPr lang="en-US" sz="1550" i="1" spc="-45">
                <a:solidFill>
                  <a:srgbClr val="94C600"/>
                </a:solidFill>
                <a:latin typeface="Verdana" panose="02020603050405020304" pitchFamily="2"/>
              </a:rPr>
              <a:t>Goal 3 – To identify and implement social-emotional programming appropriate for all schools by June, 2015 and identify the appropriate assessments to measure the efficacy of the programs. </a:t>
            </a:r>
          </a:p>
        </p:txBody>
      </p:sp>
      <p:sp>
        <p:nvSpPr>
          <p:cNvPr id="57" name="Text Placeholder 56"/>
          <p:cNvSpPr>
            <a:spLocks noGrp="1"/>
          </p:cNvSpPr>
          <p:nvPr>
            <p:ph type="body" idx="10"/>
          </p:nvPr>
        </p:nvSpPr>
        <p:spPr>
          <a:xfrm>
            <a:off x="822960" y="1882140"/>
            <a:ext cx="7464425" cy="18815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0" rIns="0" bIns="0" anchor="t"/>
          <a:lstStyle/>
          <a:p>
            <a:pPr marL="457200" marR="0" indent="-457200" algn="just">
              <a:lnSpc>
                <a:spcPts val="31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25" dirty="0">
                <a:solidFill>
                  <a:srgbClr val="3E3D2D"/>
                </a:solidFill>
                <a:latin typeface="Arial" panose="02020603050405020304" pitchFamily="2"/>
              </a:rPr>
              <a:t>Professional development designed to </a:t>
            </a:r>
          </a:p>
          <a:p>
            <a:pPr marL="457200" marR="0" indent="0" algn="just">
              <a:lnSpc>
                <a:spcPts val="3200"/>
              </a:lnSpc>
              <a:spcBef>
                <a:spcPts val="37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800" spc="20" dirty="0">
                <a:solidFill>
                  <a:srgbClr val="3E3D2D"/>
                </a:solidFill>
                <a:latin typeface="Arial" panose="02020603050405020304" pitchFamily="2"/>
              </a:rPr>
              <a:t>meet the social emotional needs of our </a:t>
            </a:r>
          </a:p>
          <a:p>
            <a:pPr marL="457200" marR="0" indent="0" algn="just">
              <a:lnSpc>
                <a:spcPts val="3200"/>
              </a:lnSpc>
              <a:spcBef>
                <a:spcPts val="42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800" spc="25" dirty="0">
                <a:solidFill>
                  <a:srgbClr val="3E3D2D"/>
                </a:solidFill>
                <a:latin typeface="Arial" panose="02020603050405020304" pitchFamily="2"/>
              </a:rPr>
              <a:t>individual students </a:t>
            </a:r>
          </a:p>
          <a:p>
            <a:pPr marL="914400" marR="0" indent="-457200" algn="just">
              <a:lnSpc>
                <a:spcPts val="3100"/>
              </a:lnSpc>
              <a:spcBef>
                <a:spcPts val="545"/>
              </a:spcBef>
              <a:spcAft>
                <a:spcPts val="465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0" dirty="0">
                <a:solidFill>
                  <a:srgbClr val="3E3D2D"/>
                </a:solidFill>
                <a:latin typeface="Arial" panose="02020603050405020304" pitchFamily="2"/>
              </a:rPr>
              <a:t>Implementation of Flexible Schedule at </a:t>
            </a:r>
          </a:p>
        </p:txBody>
      </p:sp>
      <p:sp>
        <p:nvSpPr>
          <p:cNvPr id="58" name="Text Placeholder 57"/>
          <p:cNvSpPr>
            <a:spLocks noGrp="1"/>
          </p:cNvSpPr>
          <p:nvPr>
            <p:ph type="body" idx="10"/>
          </p:nvPr>
        </p:nvSpPr>
        <p:spPr>
          <a:xfrm>
            <a:off x="822960" y="3763645"/>
            <a:ext cx="7433945" cy="228917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91440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800" spc="-95" dirty="0">
                <a:solidFill>
                  <a:srgbClr val="3E3D2D"/>
                </a:solidFill>
                <a:latin typeface="Arial" panose="02020603050405020304" pitchFamily="2"/>
              </a:rPr>
              <a:t>UMS </a:t>
            </a:r>
          </a:p>
          <a:p>
            <a:pPr marL="914400" marR="0" indent="-45720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0" dirty="0">
                <a:solidFill>
                  <a:srgbClr val="3E3D2D"/>
                </a:solidFill>
                <a:latin typeface="Arial" panose="02020603050405020304" pitchFamily="2"/>
              </a:rPr>
              <a:t>Anti-Defamation League (ADL) training </a:t>
            </a:r>
          </a:p>
          <a:p>
            <a:pPr marL="1371600" marR="0" indent="-45720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45" dirty="0">
                <a:solidFill>
                  <a:srgbClr val="3E3D2D"/>
                </a:solidFill>
                <a:latin typeface="Arial" panose="02020603050405020304" pitchFamily="2"/>
              </a:rPr>
              <a:t>All administrators </a:t>
            </a:r>
          </a:p>
          <a:p>
            <a:pPr marL="1371600" marR="0" indent="-457200" algn="l">
              <a:lnSpc>
                <a:spcPts val="3100"/>
              </a:lnSpc>
              <a:spcBef>
                <a:spcPts val="54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15" dirty="0">
                <a:solidFill>
                  <a:srgbClr val="3E3D2D"/>
                </a:solidFill>
                <a:latin typeface="Arial" panose="02020603050405020304" pitchFamily="2"/>
              </a:rPr>
              <a:t>School Safety teams </a:t>
            </a:r>
          </a:p>
          <a:p>
            <a:pPr marL="457200" marR="0" indent="-457200" algn="l">
              <a:lnSpc>
                <a:spcPts val="3100"/>
              </a:lnSpc>
              <a:spcBef>
                <a:spcPts val="545"/>
              </a:spcBef>
              <a:spcAft>
                <a:spcPts val="465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5" dirty="0">
                <a:solidFill>
                  <a:srgbClr val="3E3D2D"/>
                </a:solidFill>
                <a:latin typeface="Arial" panose="02020603050405020304" pitchFamily="2"/>
              </a:rPr>
              <a:t>English Language Learners (ELL)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 Placeholder 60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63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76200" y="152400"/>
            <a:ext cx="9144000" cy="6858000"/>
          </a:xfrm>
          <a:prstGeom prst="rect">
            <a:avLst/>
          </a:prstGeom>
        </p:spPr>
      </p:pic>
      <p:sp>
        <p:nvSpPr>
          <p:cNvPr id="64" name="Text Placeholder 63"/>
          <p:cNvSpPr>
            <a:spLocks noGrp="1"/>
          </p:cNvSpPr>
          <p:nvPr>
            <p:ph type="body" idx="10"/>
          </p:nvPr>
        </p:nvSpPr>
        <p:spPr>
          <a:xfrm>
            <a:off x="1151890" y="937895"/>
            <a:ext cx="6544310" cy="8331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75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550" i="1" spc="-45">
                <a:solidFill>
                  <a:srgbClr val="94C600"/>
                </a:solidFill>
                <a:latin typeface="Verdana" panose="02020603050405020304" pitchFamily="2"/>
              </a:rPr>
              <a:t>Goal 3 – To identify and implement social-emotional programming appropriate for all schools by June, 2015 and identify the appropriate assessments to measure the efficacy of the programs. </a:t>
            </a:r>
          </a:p>
        </p:txBody>
      </p:sp>
      <p:sp>
        <p:nvSpPr>
          <p:cNvPr id="65" name="Text Placeholder 64"/>
          <p:cNvSpPr>
            <a:spLocks noGrp="1"/>
          </p:cNvSpPr>
          <p:nvPr>
            <p:ph type="body" idx="10"/>
          </p:nvPr>
        </p:nvSpPr>
        <p:spPr>
          <a:xfrm>
            <a:off x="1139825" y="2012950"/>
            <a:ext cx="6382385" cy="37655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2865" rIns="0" bIns="0" anchor="t"/>
          <a:lstStyle/>
          <a:p>
            <a:pPr marL="457200" marR="0" indent="-457200" algn="just">
              <a:lnSpc>
                <a:spcPts val="31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50" spc="-25" dirty="0">
                <a:solidFill>
                  <a:srgbClr val="3E3D2D"/>
                </a:solidFill>
                <a:latin typeface="Arial" panose="02020603050405020304" pitchFamily="2"/>
              </a:rPr>
              <a:t>71 ELL Students </a:t>
            </a:r>
          </a:p>
          <a:p>
            <a:pPr marL="457200" marR="0" indent="-457200" algn="just">
              <a:lnSpc>
                <a:spcPts val="3100"/>
              </a:lnSpc>
              <a:spcBef>
                <a:spcPts val="48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50" spc="-15" dirty="0">
                <a:solidFill>
                  <a:srgbClr val="3E3D2D"/>
                </a:solidFill>
                <a:latin typeface="Arial" panose="02020603050405020304" pitchFamily="2"/>
              </a:rPr>
              <a:t>17 Languages </a:t>
            </a:r>
          </a:p>
          <a:p>
            <a:pPr marL="0" marR="0" indent="0" algn="just">
              <a:lnSpc>
                <a:spcPts val="3100"/>
              </a:lnSpc>
              <a:spcBef>
                <a:spcPts val="875"/>
              </a:spcBef>
              <a:spcAft>
                <a:spcPts val="0"/>
              </a:spcAft>
            </a:pPr>
            <a:r>
              <a:rPr lang="en-US" sz="2800" b="1" spc="-20" dirty="0">
                <a:solidFill>
                  <a:srgbClr val="94C600"/>
                </a:solidFill>
                <a:latin typeface="Arial" panose="02020603050405020304" pitchFamily="2"/>
              </a:rPr>
              <a:t>ELL is not a class, but a demographic </a:t>
            </a:r>
          </a:p>
          <a:p>
            <a:pPr marL="0" marR="0" indent="228600" algn="just">
              <a:lnSpc>
                <a:spcPts val="3600"/>
              </a:lnSpc>
              <a:spcBef>
                <a:spcPts val="550"/>
              </a:spcBef>
              <a:spcAft>
                <a:spcPts val="0"/>
              </a:spcAft>
              <a:buFont typeface="Symbol"/>
              <a:buChar char="·"/>
            </a:pPr>
            <a:r>
              <a:rPr lang="en-US" sz="2850" spc="-15" dirty="0">
                <a:solidFill>
                  <a:srgbClr val="3E3D2D"/>
                </a:solidFill>
                <a:latin typeface="Arial" panose="02020603050405020304" pitchFamily="2"/>
              </a:rPr>
              <a:t>Spanish • Mandarin • Cantonese • </a:t>
            </a:r>
          </a:p>
          <a:p>
            <a:pPr marL="0" marR="0" indent="0" algn="just">
              <a:lnSpc>
                <a:spcPts val="3200"/>
              </a:lnSpc>
              <a:spcBef>
                <a:spcPts val="340"/>
              </a:spcBef>
              <a:spcAft>
                <a:spcPts val="0"/>
              </a:spcAft>
            </a:pPr>
            <a:r>
              <a:rPr lang="en-US" sz="2850" spc="-25" dirty="0">
                <a:solidFill>
                  <a:srgbClr val="3E3D2D"/>
                </a:solidFill>
                <a:latin typeface="Arial" panose="02020603050405020304" pitchFamily="2"/>
              </a:rPr>
              <a:t>Korean • Dutch • Hebrew • Japanese • </a:t>
            </a:r>
          </a:p>
          <a:p>
            <a:pPr marL="0" marR="0" indent="0" algn="just">
              <a:lnSpc>
                <a:spcPts val="3200"/>
              </a:lnSpc>
              <a:spcBef>
                <a:spcPts val="385"/>
              </a:spcBef>
              <a:spcAft>
                <a:spcPts val="0"/>
              </a:spcAft>
            </a:pPr>
            <a:r>
              <a:rPr lang="en-US" sz="2850" spc="-30" dirty="0">
                <a:solidFill>
                  <a:srgbClr val="3E3D2D"/>
                </a:solidFill>
                <a:latin typeface="Arial" panose="02020603050405020304" pitchFamily="2"/>
              </a:rPr>
              <a:t>Polish • French • Portuguese • Farsi • </a:t>
            </a:r>
          </a:p>
          <a:p>
            <a:pPr marL="0" marR="0" indent="0" algn="just">
              <a:lnSpc>
                <a:spcPts val="3200"/>
              </a:lnSpc>
              <a:spcBef>
                <a:spcPts val="385"/>
              </a:spcBef>
              <a:spcAft>
                <a:spcPts val="0"/>
              </a:spcAft>
            </a:pPr>
            <a:r>
              <a:rPr lang="en-US" sz="2850" spc="-25" dirty="0">
                <a:solidFill>
                  <a:srgbClr val="3E3D2D"/>
                </a:solidFill>
                <a:latin typeface="Arial" panose="02020603050405020304" pitchFamily="2"/>
              </a:rPr>
              <a:t>Danish • German • Arabic • Estonian • </a:t>
            </a:r>
          </a:p>
          <a:p>
            <a:pPr marL="0" marR="0" indent="0" algn="just">
              <a:lnSpc>
                <a:spcPts val="3100"/>
              </a:lnSpc>
              <a:spcBef>
                <a:spcPts val="385"/>
              </a:spcBef>
              <a:spcAft>
                <a:spcPts val="0"/>
              </a:spcAft>
            </a:pPr>
            <a:r>
              <a:rPr lang="en-US" sz="2850" spc="-30" dirty="0">
                <a:solidFill>
                  <a:srgbClr val="3E3D2D"/>
                </a:solidFill>
                <a:latin typeface="Arial" panose="02020603050405020304" pitchFamily="2"/>
              </a:rPr>
              <a:t>Swedish • Russian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B1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Placeholder 67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B15A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70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1" name="Text Placeholder 70"/>
          <p:cNvSpPr>
            <a:spLocks noGrp="1"/>
          </p:cNvSpPr>
          <p:nvPr>
            <p:ph type="body" idx="10"/>
          </p:nvPr>
        </p:nvSpPr>
        <p:spPr>
          <a:xfrm>
            <a:off x="1316990" y="913765"/>
            <a:ext cx="6126480" cy="278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600" i="1" spc="-75">
                <a:solidFill>
                  <a:srgbClr val="94C600"/>
                </a:solidFill>
                <a:latin typeface="Verdana" panose="02020603050405020304" pitchFamily="2"/>
              </a:rPr>
              <a:t>Goal 4 – To explore the feasibility of full day kindergarten for the </a:t>
            </a:r>
          </a:p>
        </p:txBody>
      </p:sp>
      <p:sp>
        <p:nvSpPr>
          <p:cNvPr id="72" name="Text Placeholder 71"/>
          <p:cNvSpPr>
            <a:spLocks noGrp="1"/>
          </p:cNvSpPr>
          <p:nvPr>
            <p:ph type="body" idx="10"/>
          </p:nvPr>
        </p:nvSpPr>
        <p:spPr>
          <a:xfrm>
            <a:off x="1471930" y="1191895"/>
            <a:ext cx="2167255" cy="2711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2100"/>
              </a:lnSpc>
              <a:spcAft>
                <a:spcPts val="25"/>
              </a:spcAft>
            </a:pPr>
            <a:r>
              <a:rPr lang="en-US" sz="1600" i="1" spc="-120">
                <a:solidFill>
                  <a:srgbClr val="94C600"/>
                </a:solidFill>
                <a:latin typeface="Verdana" panose="02020603050405020304" pitchFamily="2"/>
              </a:rPr>
              <a:t>2016-2017 school year. </a:t>
            </a:r>
          </a:p>
        </p:txBody>
      </p:sp>
      <p:sp>
        <p:nvSpPr>
          <p:cNvPr id="73" name="Text Placeholder 72"/>
          <p:cNvSpPr>
            <a:spLocks noGrp="1"/>
          </p:cNvSpPr>
          <p:nvPr>
            <p:ph type="body" idx="10"/>
          </p:nvPr>
        </p:nvSpPr>
        <p:spPr>
          <a:xfrm>
            <a:off x="1130935" y="1799590"/>
            <a:ext cx="3645535" cy="4102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800" spc="-40">
                <a:solidFill>
                  <a:srgbClr val="3E3D2D"/>
                </a:solidFill>
                <a:latin typeface="Arial" panose="02020603050405020304" pitchFamily="2"/>
              </a:rPr>
              <a:t>What has to happen? </a:t>
            </a:r>
          </a:p>
        </p:txBody>
      </p:sp>
      <p:sp>
        <p:nvSpPr>
          <p:cNvPr id="74" name="Text Placeholder 73"/>
          <p:cNvSpPr>
            <a:spLocks noGrp="1"/>
          </p:cNvSpPr>
          <p:nvPr>
            <p:ph type="body" idx="10"/>
          </p:nvPr>
        </p:nvSpPr>
        <p:spPr>
          <a:xfrm>
            <a:off x="1158240" y="2755265"/>
            <a:ext cx="6434455" cy="24117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2075" rIns="0" bIns="0" anchor="t"/>
          <a:lstStyle/>
          <a:p>
            <a:pPr marL="457200" marR="0" indent="-457200" algn="just">
              <a:lnSpc>
                <a:spcPts val="3100"/>
              </a:lnSpc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20" dirty="0">
                <a:solidFill>
                  <a:srgbClr val="3E3D2D"/>
                </a:solidFill>
                <a:latin typeface="Arial" panose="02020603050405020304" pitchFamily="2"/>
              </a:rPr>
              <a:t>Demographic Study (completed) </a:t>
            </a:r>
          </a:p>
          <a:p>
            <a:pPr marL="457200" marR="0" indent="-457200" algn="just">
              <a:lnSpc>
                <a:spcPts val="3100"/>
              </a:lnSpc>
              <a:spcBef>
                <a:spcPts val="48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35" dirty="0">
                <a:solidFill>
                  <a:srgbClr val="3E3D2D"/>
                </a:solidFill>
                <a:latin typeface="Arial" panose="02020603050405020304" pitchFamily="2"/>
              </a:rPr>
              <a:t>Revisions to curriculum and </a:t>
            </a:r>
          </a:p>
          <a:p>
            <a:pPr marL="457200" marR="0" algn="just">
              <a:lnSpc>
                <a:spcPts val="3200"/>
              </a:lnSpc>
              <a:spcBef>
                <a:spcPts val="415"/>
              </a:spcBef>
              <a:spcAft>
                <a:spcPts val="0"/>
              </a:spcAft>
              <a:buClr>
                <a:srgbClr val="92D050"/>
              </a:buClr>
            </a:pPr>
            <a:r>
              <a:rPr lang="en-US" sz="2800" spc="-30" dirty="0">
                <a:solidFill>
                  <a:srgbClr val="3E3D2D"/>
                </a:solidFill>
                <a:latin typeface="Arial" panose="02020603050405020304" pitchFamily="2"/>
              </a:rPr>
              <a:t>assessment </a:t>
            </a:r>
          </a:p>
          <a:p>
            <a:pPr marL="457200" marR="0" indent="-457200" algn="just">
              <a:lnSpc>
                <a:spcPts val="3100"/>
              </a:lnSpc>
              <a:spcBef>
                <a:spcPts val="535"/>
              </a:spcBef>
              <a:spcAft>
                <a:spcPts val="0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35" dirty="0">
                <a:solidFill>
                  <a:srgbClr val="3E3D2D"/>
                </a:solidFill>
                <a:latin typeface="Arial" panose="02020603050405020304" pitchFamily="2"/>
              </a:rPr>
              <a:t>Exploration of related arts schedule </a:t>
            </a:r>
          </a:p>
          <a:p>
            <a:pPr marL="457200" marR="0" indent="-457200" algn="just">
              <a:lnSpc>
                <a:spcPts val="3100"/>
              </a:lnSpc>
              <a:spcBef>
                <a:spcPts val="535"/>
              </a:spcBef>
              <a:spcAft>
                <a:spcPts val="785"/>
              </a:spcAft>
              <a:buClr>
                <a:srgbClr val="92D050"/>
              </a:buClr>
              <a:buFont typeface="Courier New" panose="02070309020205020404" pitchFamily="49" charset="0"/>
              <a:buChar char="o"/>
            </a:pPr>
            <a:r>
              <a:rPr lang="en-US" sz="2800" spc="-35" dirty="0">
                <a:solidFill>
                  <a:srgbClr val="3E3D2D"/>
                </a:solidFill>
                <a:latin typeface="Arial" panose="02020603050405020304" pitchFamily="2"/>
              </a:rPr>
              <a:t>Report Card Revision Committee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1009</Words>
  <Application>Microsoft Office PowerPoint</Application>
  <PresentationFormat>On-screen Show (4:3)</PresentationFormat>
  <Paragraphs>202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/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Lucianne</dc:creator>
  <cp:lastModifiedBy>student logon</cp:lastModifiedBy>
  <cp:revision>10</cp:revision>
  <dcterms:modified xsi:type="dcterms:W3CDTF">2015-02-10T15:39:40Z</dcterms:modified>
</cp:coreProperties>
</file>